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12192000" cy="6858000"/>
  <p:embeddedFontLs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04">
          <p15:clr>
            <a:srgbClr val="A4A3A4"/>
          </p15:clr>
        </p15:guide>
        <p15:guide id="2" pos="432">
          <p15:clr>
            <a:srgbClr val="A4A3A4"/>
          </p15:clr>
        </p15:guide>
        <p15:guide id="3" pos="3840">
          <p15:clr>
            <a:srgbClr val="A4A3A4"/>
          </p15:clr>
        </p15:guide>
        <p15:guide id="4" pos="6024">
          <p15:clr>
            <a:srgbClr val="A4A3A4"/>
          </p15:clr>
        </p15:guide>
        <p15:guide id="5" pos="4224">
          <p15:clr>
            <a:srgbClr val="9AA0A6"/>
          </p15:clr>
        </p15:guide>
        <p15:guide id="6" orient="horz" pos="552">
          <p15:clr>
            <a:srgbClr val="9AA0A6"/>
          </p15:clr>
        </p15:guide>
        <p15:guide id="7" pos="4392">
          <p15:clr>
            <a:srgbClr val="9AA0A6"/>
          </p15:clr>
        </p15:guide>
      </p15:sldGuideLst>
    </p:ext>
    <p:ext uri="GoogleSlidesCustomDataVersion2">
      <go:slidesCustomData xmlns:go="http://customooxmlschemas.google.com/" r:id="rId41" roundtripDataSignature="AMtx7mjJkGHCBhcwbXDWnGRQLHKjgWb6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F0016E-9C35-4DE2-8EA2-9F1D29DB538F}">
  <a:tblStyle styleId="{E2F0016E-9C35-4DE2-8EA2-9F1D29DB538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04" orient="horz"/>
        <p:guide pos="432"/>
        <p:guide pos="3840"/>
        <p:guide pos="6024"/>
        <p:guide pos="4224"/>
        <p:guide pos="552" orient="horz"/>
        <p:guide pos="439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p1: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75c275207_1_6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2d75c275207_1_6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2d75c275207_1_66: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75c275207_1_8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d75c275207_1_8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d75c275207_1_82: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d75c275207_1_8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d75c275207_1_8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d75c275207_1_88: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75c275207_1_10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d75c275207_1_10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d75c275207_1_10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d75c275207_1_7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d75c275207_1_7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d75c275207_1_76: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29439ad1a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229439ad1a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229439ad1a_0_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75c275207_1_6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d75c275207_1_6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d75c275207_1_6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773f5aa09_0_2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d773f5aa09_0_2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d773f5aa09_0_21: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d75c275207_1_0:notes"/>
          <p:cNvSpPr/>
          <p:nvPr>
            <p:ph idx="2" type="sldImg"/>
          </p:nvPr>
        </p:nvSpPr>
        <p:spPr>
          <a:xfrm>
            <a:off x="-297359" y="686269"/>
            <a:ext cx="3488100" cy="342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d75c275207_1_0:notes"/>
          <p:cNvSpPr txBox="1"/>
          <p:nvPr>
            <p:ph idx="1" type="body"/>
          </p:nvPr>
        </p:nvSpPr>
        <p:spPr>
          <a:xfrm>
            <a:off x="685800" y="4343408"/>
            <a:ext cx="5486400" cy="4114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US"/>
              <a:t>Cheryl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d75d38cb69_0_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13" name="Google Shape;213;g2d75d38cb69_0_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21" name="Google Shape;221;p2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d75d38cb69_0_1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29" name="Google Shape;229;g2d75d38cb69_0_1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75d38cb69_0_2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38" name="Google Shape;238;g2d75d38cb69_0_2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d75d38cb69_0_5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52" name="Google Shape;252;g2d75d38cb69_0_5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d75d38cb69_0_4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60" name="Google Shape;260;g2d75d38cb69_0_4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d75d38cb69_0_3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70" name="Google Shape;270;g2d75d38cb69_0_3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d75d38cb69_0_6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78" name="Google Shape;278;g2d75d38cb69_0_6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d77f0f2636_0_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2d77f0f2636_0_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d773f5aa09_4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2d773f5aa09_4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297887954_0_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2297887954_0_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2297887954_0_4: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77f0f2636_1_5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g2d77f0f2636_1_5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75c275207_1_11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d75c275207_1_11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2d75c275207_1_112: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75c275207_1_11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2d75c275207_1_11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2d75c275207_1_118: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d77f0f2636_1_4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2d77f0f2636_1_4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2d77f0f2636_1_45: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773f5aa09_4_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2d773f5aa09_4_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d77f0f2636_1_6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d77f0f2636_1_6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d77f0f2636_1_65: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0" name="Shape 10"/>
        <p:cNvGrpSpPr/>
        <p:nvPr/>
      </p:nvGrpSpPr>
      <p:grpSpPr>
        <a:xfrm>
          <a:off x="0" y="0"/>
          <a:ext cx="0" cy="0"/>
          <a:chOff x="0" y="0"/>
          <a:chExt cx="0" cy="0"/>
        </a:xfrm>
      </p:grpSpPr>
      <p:sp>
        <p:nvSpPr>
          <p:cNvPr id="11" name="Google Shape;11;p13"/>
          <p:cNvSpPr/>
          <p:nvPr/>
        </p:nvSpPr>
        <p:spPr>
          <a:xfrm>
            <a:off x="237743" y="685800"/>
            <a:ext cx="11412220" cy="0"/>
          </a:xfrm>
          <a:custGeom>
            <a:rect b="b" l="l" r="r" t="t"/>
            <a:pathLst>
              <a:path extrusionOk="0" h="120000" w="11412220">
                <a:moveTo>
                  <a:pt x="0" y="0"/>
                </a:moveTo>
                <a:lnTo>
                  <a:pt x="11411712" y="0"/>
                </a:lnTo>
              </a:path>
            </a:pathLst>
          </a:custGeom>
          <a:noFill/>
          <a:ln cap="flat" cmpd="sng" w="762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2" name="Shape 12"/>
        <p:cNvGrpSpPr/>
        <p:nvPr/>
      </p:nvGrpSpPr>
      <p:grpSpPr>
        <a:xfrm>
          <a:off x="0" y="0"/>
          <a:ext cx="0" cy="0"/>
          <a:chOff x="0" y="0"/>
          <a:chExt cx="0" cy="0"/>
        </a:xfrm>
      </p:grpSpPr>
      <p:sp>
        <p:nvSpPr>
          <p:cNvPr id="13" name="Google Shape;13;p14"/>
          <p:cNvSpPr/>
          <p:nvPr/>
        </p:nvSpPr>
        <p:spPr>
          <a:xfrm>
            <a:off x="0" y="6201553"/>
            <a:ext cx="12192000" cy="656400"/>
          </a:xfrm>
          <a:prstGeom prst="rect">
            <a:avLst/>
          </a:prstGeom>
          <a:solidFill>
            <a:srgbClr val="17365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4" name="Google Shape;14;p14"/>
          <p:cNvCxnSpPr/>
          <p:nvPr/>
        </p:nvCxnSpPr>
        <p:spPr>
          <a:xfrm>
            <a:off x="0" y="6187266"/>
            <a:ext cx="12192000" cy="0"/>
          </a:xfrm>
          <a:prstGeom prst="straightConnector1">
            <a:avLst/>
          </a:prstGeom>
          <a:noFill/>
          <a:ln cap="flat" cmpd="sng" w="57150">
            <a:solidFill>
              <a:srgbClr val="F1C232"/>
            </a:solidFill>
            <a:prstDash val="solid"/>
            <a:round/>
            <a:headEnd len="sm" w="sm" type="none"/>
            <a:tailEnd len="sm" w="sm" type="none"/>
          </a:ln>
        </p:spPr>
      </p:cxnSp>
      <p:sp>
        <p:nvSpPr>
          <p:cNvPr id="15" name="Google Shape;15;p14"/>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p14"/>
          <p:cNvPicPr preferRelativeResize="0"/>
          <p:nvPr/>
        </p:nvPicPr>
        <p:blipFill rotWithShape="1">
          <a:blip r:embed="rId2">
            <a:alphaModFix/>
          </a:blip>
          <a:srcRect b="0" l="0" r="0" t="0"/>
          <a:stretch/>
        </p:blipFill>
        <p:spPr>
          <a:xfrm>
            <a:off x="127250" y="6232038"/>
            <a:ext cx="2159450" cy="581200"/>
          </a:xfrm>
          <a:prstGeom prst="rect">
            <a:avLst/>
          </a:prstGeom>
          <a:noFill/>
          <a:ln>
            <a:noFill/>
          </a:ln>
        </p:spPr>
      </p:pic>
      <p:pic>
        <p:nvPicPr>
          <p:cNvPr id="17" name="Google Shape;17;p14"/>
          <p:cNvPicPr preferRelativeResize="0"/>
          <p:nvPr/>
        </p:nvPicPr>
        <p:blipFill rotWithShape="1">
          <a:blip r:embed="rId2">
            <a:alphaModFix/>
          </a:blip>
          <a:srcRect b="0" l="0" r="70351" t="0"/>
          <a:stretch/>
        </p:blipFill>
        <p:spPr>
          <a:xfrm>
            <a:off x="10906125" y="104625"/>
            <a:ext cx="1247775" cy="1132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 name="Shape 18"/>
        <p:cNvGrpSpPr/>
        <p:nvPr/>
      </p:nvGrpSpPr>
      <p:grpSpPr>
        <a:xfrm>
          <a:off x="0" y="0"/>
          <a:ext cx="0" cy="0"/>
          <a:chOff x="0" y="0"/>
          <a:chExt cx="0" cy="0"/>
        </a:xfrm>
      </p:grpSpPr>
      <p:sp>
        <p:nvSpPr>
          <p:cNvPr id="19" name="Google Shape;19;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20" name="Shape 20"/>
        <p:cNvGrpSpPr/>
        <p:nvPr/>
      </p:nvGrpSpPr>
      <p:grpSpPr>
        <a:xfrm>
          <a:off x="0" y="0"/>
          <a:ext cx="0" cy="0"/>
          <a:chOff x="0" y="0"/>
          <a:chExt cx="0" cy="0"/>
        </a:xfrm>
      </p:grpSpPr>
      <p:sp>
        <p:nvSpPr>
          <p:cNvPr id="21" name="Google Shape;21;p16"/>
          <p:cNvSpPr txBox="1"/>
          <p:nvPr>
            <p:ph type="title"/>
          </p:nvPr>
        </p:nvSpPr>
        <p:spPr>
          <a:xfrm>
            <a:off x="838201" y="365125"/>
            <a:ext cx="10515600" cy="13254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16"/>
          <p:cNvSpPr txBox="1"/>
          <p:nvPr>
            <p:ph idx="1" type="body"/>
          </p:nvPr>
        </p:nvSpPr>
        <p:spPr>
          <a:xfrm>
            <a:off x="838201" y="1825625"/>
            <a:ext cx="10515600" cy="4351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563"/>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16"/>
          <p:cNvSpPr txBox="1"/>
          <p:nvPr>
            <p:ph idx="10" type="dt"/>
          </p:nvPr>
        </p:nvSpPr>
        <p:spPr>
          <a:xfrm>
            <a:off x="838201" y="6356351"/>
            <a:ext cx="2742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16"/>
          <p:cNvSpPr txBox="1"/>
          <p:nvPr>
            <p:ph idx="11" type="ftr"/>
          </p:nvPr>
        </p:nvSpPr>
        <p:spPr>
          <a:xfrm>
            <a:off x="4038601" y="6356351"/>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16"/>
          <p:cNvSpPr txBox="1"/>
          <p:nvPr>
            <p:ph idx="12" type="sldNum"/>
          </p:nvPr>
        </p:nvSpPr>
        <p:spPr>
          <a:xfrm>
            <a:off x="8610601" y="6400800"/>
            <a:ext cx="2742900" cy="365100"/>
          </a:xfrm>
          <a:prstGeom prst="rect">
            <a:avLst/>
          </a:prstGeom>
          <a:noFill/>
          <a:ln>
            <a:noFill/>
          </a:ln>
        </p:spPr>
        <p:txBody>
          <a:bodyPr anchorCtr="0" anchor="ctr" bIns="45700" lIns="91425" spcFirstLastPara="1" rIns="91425" wrap="square" tIns="45700">
            <a:noAutofit/>
          </a:bodyPr>
          <a:lstStyle>
            <a:lvl1pPr indent="0" lvl="0"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3810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26" name="Shape 26"/>
        <p:cNvGrpSpPr/>
        <p:nvPr/>
      </p:nvGrpSpPr>
      <p:grpSpPr>
        <a:xfrm>
          <a:off x="0" y="0"/>
          <a:ext cx="0" cy="0"/>
          <a:chOff x="0" y="0"/>
          <a:chExt cx="0" cy="0"/>
        </a:xfrm>
      </p:grpSpPr>
      <p:sp>
        <p:nvSpPr>
          <p:cNvPr id="27" name="Google Shape;27;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9" name="Google Shape;29;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2" name="Shape 32"/>
        <p:cNvGrpSpPr/>
        <p:nvPr/>
      </p:nvGrpSpPr>
      <p:grpSpPr>
        <a:xfrm>
          <a:off x="0" y="0"/>
          <a:ext cx="0" cy="0"/>
          <a:chOff x="0" y="0"/>
          <a:chExt cx="0" cy="0"/>
        </a:xfrm>
      </p:grpSpPr>
      <p:sp>
        <p:nvSpPr>
          <p:cNvPr id="33" name="Google Shape;33;g2d75c275207_1_3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9pPr>
          </a:lstStyle>
          <a:p/>
        </p:txBody>
      </p:sp>
      <p:sp>
        <p:nvSpPr>
          <p:cNvPr id="34" name="Google Shape;34;g2d75c275207_1_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500"/>
              <a:buNone/>
              <a:defRPr b="0" i="0" sz="1500" u="none" cap="none" strike="noStrike">
                <a:solidFill>
                  <a:srgbClr val="000000"/>
                </a:solidFill>
                <a:latin typeface="Arial"/>
                <a:ea typeface="Arial"/>
                <a:cs typeface="Arial"/>
                <a:sym typeface="Arial"/>
              </a:defRPr>
            </a:lvl9pPr>
          </a:lstStyle>
          <a:p/>
        </p:txBody>
      </p:sp>
      <p:sp>
        <p:nvSpPr>
          <p:cNvPr id="35" name="Google Shape;35;g2d75c275207_1_3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transition spd="slow">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hudsoncsd.org/wp-content/uploads/2022/07/2022-2025-Instructional-Technology-Plan-2021-1.pdf"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document/d/1GaJuFrusudIVtTz2X3BlSBuypDBoYyir/edit?usp=sharing&amp;ouid=113414529531531831702&amp;rtpof=true&amp;sd=tru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p12.nysed.gov/mgtserv/documents/NewSSIP-Final.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hudsoncsd.org/wp-content/uploads/2022/07/2022-2025-Instructional-Technology-Plan-2021-1.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22.png"/><Relationship Id="rId9"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image" Target="../media/image18.png"/><Relationship Id="rId5"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hyperlink" Target="https://www.p12.nysed.gov/mgtserv/documents/NewSSIP-Final.pdf" TargetMode="External"/><Relationship Id="rId5" Type="http://schemas.openxmlformats.org/officeDocument/2006/relationships/hyperlink" Target="https://www.p12.nysed.gov/mgtserv/documents/DistrictSSIPCompletionProces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youtube.com/watch?v=uGI00HV7Cfw" TargetMode="External"/><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hyperlink" Target="https://docs.google.com/spreadsheets/d/1NrBno_FoXoVW4gToKhyF0CZFz45pCK_FtLLzVZGnwBk/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document/d/1lRAGIPDcyQW4J6Pso1p1NlYv6iSGiVb0lKNwCrI-_8c/edit?usp=sharing" TargetMode="External"/><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1"/>
          <p:cNvSpPr/>
          <p:nvPr/>
        </p:nvSpPr>
        <p:spPr>
          <a:xfrm rot="899962">
            <a:off x="-1530697" y="-1576045"/>
            <a:ext cx="14942718" cy="10010085"/>
          </a:xfrm>
          <a:prstGeom prst="rect">
            <a:avLst/>
          </a:prstGeom>
          <a:solidFill>
            <a:srgbClr val="1736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
          <p:cNvSpPr/>
          <p:nvPr/>
        </p:nvSpPr>
        <p:spPr>
          <a:xfrm rot="-4500051">
            <a:off x="4846341" y="-10959386"/>
            <a:ext cx="5312499" cy="17238281"/>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p1"/>
          <p:cNvPicPr preferRelativeResize="0"/>
          <p:nvPr/>
        </p:nvPicPr>
        <p:blipFill rotWithShape="1">
          <a:blip r:embed="rId3">
            <a:alphaModFix amt="18000"/>
          </a:blip>
          <a:srcRect b="0" l="0" r="0" t="0"/>
          <a:stretch/>
        </p:blipFill>
        <p:spPr>
          <a:xfrm>
            <a:off x="-130075" y="1339525"/>
            <a:ext cx="12546626" cy="6413500"/>
          </a:xfrm>
          <a:prstGeom prst="rect">
            <a:avLst/>
          </a:prstGeom>
          <a:noFill/>
          <a:ln>
            <a:noFill/>
          </a:ln>
        </p:spPr>
      </p:pic>
      <p:pic>
        <p:nvPicPr>
          <p:cNvPr id="44" name="Google Shape;44;p1"/>
          <p:cNvPicPr preferRelativeResize="0"/>
          <p:nvPr/>
        </p:nvPicPr>
        <p:blipFill rotWithShape="1">
          <a:blip r:embed="rId4">
            <a:alphaModFix/>
          </a:blip>
          <a:srcRect b="0" l="0" r="0" t="0"/>
          <a:stretch/>
        </p:blipFill>
        <p:spPr>
          <a:xfrm>
            <a:off x="7638900" y="5322988"/>
            <a:ext cx="4352925" cy="1171575"/>
          </a:xfrm>
          <a:prstGeom prst="rect">
            <a:avLst/>
          </a:prstGeom>
          <a:noFill/>
          <a:ln>
            <a:noFill/>
          </a:ln>
        </p:spPr>
      </p:pic>
      <p:sp>
        <p:nvSpPr>
          <p:cNvPr id="45" name="Google Shape;45;p1"/>
          <p:cNvSpPr/>
          <p:nvPr/>
        </p:nvSpPr>
        <p:spPr>
          <a:xfrm rot="-3839713">
            <a:off x="-1350204" y="4836505"/>
            <a:ext cx="3690762" cy="7062196"/>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txBox="1"/>
          <p:nvPr/>
        </p:nvSpPr>
        <p:spPr>
          <a:xfrm>
            <a:off x="0" y="5367803"/>
            <a:ext cx="8476192" cy="10819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pic>
        <p:nvPicPr>
          <p:cNvPr id="47" name="Google Shape;47;p1"/>
          <p:cNvPicPr preferRelativeResize="0"/>
          <p:nvPr/>
        </p:nvPicPr>
        <p:blipFill rotWithShape="1">
          <a:blip r:embed="rId5">
            <a:alphaModFix/>
          </a:blip>
          <a:srcRect b="0" l="0" r="0" t="0"/>
          <a:stretch/>
        </p:blipFill>
        <p:spPr>
          <a:xfrm>
            <a:off x="10304527" y="52128"/>
            <a:ext cx="1545598" cy="906160"/>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48" name="Google Shape;48;p1"/>
          <p:cNvSpPr txBox="1"/>
          <p:nvPr/>
        </p:nvSpPr>
        <p:spPr>
          <a:xfrm>
            <a:off x="2390900" y="1752600"/>
            <a:ext cx="709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txBox="1"/>
          <p:nvPr/>
        </p:nvSpPr>
        <p:spPr>
          <a:xfrm>
            <a:off x="0" y="502225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0" name="Google Shape;50;p1"/>
          <p:cNvSpPr txBox="1"/>
          <p:nvPr/>
        </p:nvSpPr>
        <p:spPr>
          <a:xfrm>
            <a:off x="304800" y="56726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1" name="Google Shape;51;p1"/>
          <p:cNvSpPr txBox="1"/>
          <p:nvPr/>
        </p:nvSpPr>
        <p:spPr>
          <a:xfrm>
            <a:off x="1071325" y="5100125"/>
            <a:ext cx="1115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
          <p:cNvSpPr txBox="1"/>
          <p:nvPr/>
        </p:nvSpPr>
        <p:spPr>
          <a:xfrm>
            <a:off x="457200" y="58250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3" name="Google Shape;53;p1"/>
          <p:cNvSpPr txBox="1"/>
          <p:nvPr/>
        </p:nvSpPr>
        <p:spPr>
          <a:xfrm>
            <a:off x="-600850" y="1978775"/>
            <a:ext cx="13301700" cy="37434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i="1" lang="en-US" sz="4700">
                <a:solidFill>
                  <a:schemeClr val="lt1"/>
                </a:solidFill>
              </a:rPr>
              <a:t>District Technology </a:t>
            </a:r>
            <a:r>
              <a:rPr i="1" lang="en-US" sz="4700">
                <a:solidFill>
                  <a:schemeClr val="lt1"/>
                </a:solidFill>
              </a:rPr>
              <a:t>Updates</a:t>
            </a:r>
            <a:r>
              <a:rPr i="1" lang="en-US" sz="4700">
                <a:solidFill>
                  <a:schemeClr val="lt1"/>
                </a:solidFill>
              </a:rPr>
              <a:t> &amp; </a:t>
            </a:r>
            <a:br>
              <a:rPr i="1" lang="en-US" sz="4700">
                <a:solidFill>
                  <a:schemeClr val="lt1"/>
                </a:solidFill>
              </a:rPr>
            </a:br>
            <a:r>
              <a:rPr i="1" lang="en-US" sz="4700">
                <a:solidFill>
                  <a:schemeClr val="lt1"/>
                </a:solidFill>
              </a:rPr>
              <a:t>Overview of Smart Schools Investment Plan Recommendations</a:t>
            </a:r>
            <a:endParaRPr i="1" sz="4700">
              <a:solidFill>
                <a:schemeClr val="lt1"/>
              </a:solidFill>
            </a:endParaRPr>
          </a:p>
          <a:p>
            <a:pPr indent="0" lvl="0" marL="0" rtl="0" algn="ctr">
              <a:lnSpc>
                <a:spcPct val="80000"/>
              </a:lnSpc>
              <a:spcBef>
                <a:spcPts val="0"/>
              </a:spcBef>
              <a:spcAft>
                <a:spcPts val="0"/>
              </a:spcAft>
              <a:buNone/>
            </a:pPr>
            <a:r>
              <a:t/>
            </a:r>
            <a:endParaRPr i="1" sz="4900">
              <a:solidFill>
                <a:schemeClr val="lt1"/>
              </a:solidFill>
            </a:endParaRPr>
          </a:p>
          <a:p>
            <a:pPr indent="0" lvl="0" marL="0" rtl="0" algn="ctr">
              <a:lnSpc>
                <a:spcPct val="80000"/>
              </a:lnSpc>
              <a:spcBef>
                <a:spcPts val="0"/>
              </a:spcBef>
              <a:spcAft>
                <a:spcPts val="0"/>
              </a:spcAft>
              <a:buNone/>
            </a:pPr>
            <a:r>
              <a:rPr i="1" lang="en-US" sz="3300">
                <a:solidFill>
                  <a:schemeClr val="lt1"/>
                </a:solidFill>
              </a:rPr>
              <a:t>By: Dr. Pennyman-Superintendent,</a:t>
            </a:r>
            <a:br>
              <a:rPr i="1" lang="en-US" sz="3300">
                <a:solidFill>
                  <a:schemeClr val="lt1"/>
                </a:solidFill>
              </a:rPr>
            </a:br>
            <a:r>
              <a:rPr i="1" lang="en-US" sz="3300">
                <a:solidFill>
                  <a:schemeClr val="lt1"/>
                </a:solidFill>
              </a:rPr>
              <a:t> Cheryl Rabinowitz-Manager of Instructional Technology</a:t>
            </a:r>
            <a:endParaRPr i="1" sz="3300">
              <a:solidFill>
                <a:schemeClr val="lt1"/>
              </a:solidFill>
            </a:endParaRPr>
          </a:p>
          <a:p>
            <a:pPr indent="0" lvl="0" marL="0" rtl="0" algn="ctr">
              <a:lnSpc>
                <a:spcPct val="80000"/>
              </a:lnSpc>
              <a:spcBef>
                <a:spcPts val="0"/>
              </a:spcBef>
              <a:spcAft>
                <a:spcPts val="0"/>
              </a:spcAft>
              <a:buNone/>
            </a:pPr>
            <a:r>
              <a:rPr i="1" lang="en-US" sz="3300">
                <a:solidFill>
                  <a:schemeClr val="lt1"/>
                </a:solidFill>
              </a:rPr>
              <a:t>January 7, 2025</a:t>
            </a:r>
            <a:endParaRPr i="1" sz="33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d75c275207_1_66"/>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28" name="Google Shape;128;g2d75c275207_1_66"/>
          <p:cNvSpPr txBox="1"/>
          <p:nvPr/>
        </p:nvSpPr>
        <p:spPr>
          <a:xfrm>
            <a:off x="-827750" y="80400"/>
            <a:ext cx="13197000" cy="704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2800" u="none" cap="none" strike="noStrike">
                <a:solidFill>
                  <a:srgbClr val="17365D"/>
                </a:solidFill>
                <a:latin typeface="Arial"/>
                <a:ea typeface="Arial"/>
                <a:cs typeface="Arial"/>
                <a:sym typeface="Arial"/>
              </a:rPr>
              <a:t>District Technology Committee</a:t>
            </a:r>
            <a:r>
              <a:rPr b="1" lang="en-US" sz="2800">
                <a:solidFill>
                  <a:srgbClr val="17365D"/>
                </a:solidFill>
              </a:rPr>
              <a:t> Update:</a:t>
            </a:r>
            <a:endParaRPr b="1" sz="2800">
              <a:solidFill>
                <a:srgbClr val="17365D"/>
              </a:solidFill>
            </a:endParaRPr>
          </a:p>
          <a:p>
            <a:pPr indent="0" lvl="0" marL="0" marR="0" rtl="0" algn="ctr">
              <a:lnSpc>
                <a:spcPct val="100000"/>
              </a:lnSpc>
              <a:spcBef>
                <a:spcPts val="0"/>
              </a:spcBef>
              <a:spcAft>
                <a:spcPts val="0"/>
              </a:spcAft>
              <a:buClr>
                <a:srgbClr val="000000"/>
              </a:buClr>
              <a:buSzPts val="3000"/>
              <a:buFont typeface="Arial"/>
              <a:buNone/>
            </a:pPr>
            <a:r>
              <a:t/>
            </a:r>
            <a:endParaRPr b="1" sz="2800">
              <a:solidFill>
                <a:srgbClr val="17365D"/>
              </a:solidFill>
            </a:endParaRPr>
          </a:p>
          <a:p>
            <a:pPr indent="-406400" lvl="2" marL="1371600" marR="0" rtl="0" algn="l">
              <a:lnSpc>
                <a:spcPct val="100000"/>
              </a:lnSpc>
              <a:spcBef>
                <a:spcPts val="0"/>
              </a:spcBef>
              <a:spcAft>
                <a:spcPts val="0"/>
              </a:spcAft>
              <a:buClr>
                <a:srgbClr val="17365D"/>
              </a:buClr>
              <a:buSzPts val="2800"/>
              <a:buChar char="■"/>
            </a:pPr>
            <a:r>
              <a:rPr lang="en-US" sz="2800">
                <a:solidFill>
                  <a:srgbClr val="17365D"/>
                </a:solidFill>
              </a:rPr>
              <a:t>HCSD has a </a:t>
            </a:r>
            <a:r>
              <a:rPr lang="en-US" sz="2800">
                <a:solidFill>
                  <a:srgbClr val="17365D"/>
                </a:solidFill>
              </a:rPr>
              <a:t>Very Collaborative Working Committee,</a:t>
            </a:r>
            <a:r>
              <a:rPr i="0" lang="en-US" sz="2800" u="none" cap="none" strike="noStrike">
                <a:solidFill>
                  <a:srgbClr val="17365D"/>
                </a:solidFill>
              </a:rPr>
              <a:t> Comprised of Students, Parents/Guardian/Com</a:t>
            </a:r>
            <a:r>
              <a:rPr lang="en-US" sz="2800">
                <a:solidFill>
                  <a:srgbClr val="17365D"/>
                </a:solidFill>
              </a:rPr>
              <a:t>munity</a:t>
            </a:r>
            <a:r>
              <a:rPr i="0" lang="en-US" sz="2800" u="none" cap="none" strike="noStrike">
                <a:solidFill>
                  <a:srgbClr val="17365D"/>
                </a:solidFill>
              </a:rPr>
              <a:t> </a:t>
            </a:r>
            <a:r>
              <a:rPr lang="en-US" sz="2800">
                <a:solidFill>
                  <a:srgbClr val="17365D"/>
                </a:solidFill>
              </a:rPr>
              <a:t>&amp; </a:t>
            </a:r>
            <a:r>
              <a:rPr i="0" lang="en-US" sz="2800" u="none" cap="none" strike="noStrike">
                <a:solidFill>
                  <a:srgbClr val="17365D"/>
                </a:solidFill>
              </a:rPr>
              <a:t>PreK-12 Faculty, Admin. Su</a:t>
            </a:r>
            <a:r>
              <a:rPr lang="en-US" sz="2800">
                <a:solidFill>
                  <a:srgbClr val="17365D"/>
                </a:solidFill>
              </a:rPr>
              <a:t>pport </a:t>
            </a:r>
            <a:r>
              <a:rPr lang="en-US" sz="2800">
                <a:solidFill>
                  <a:srgbClr val="17365D"/>
                </a:solidFill>
              </a:rPr>
              <a:t>Staff</a:t>
            </a:r>
            <a:r>
              <a:rPr i="0" lang="en-US" sz="2800" u="none" cap="none" strike="noStrike">
                <a:solidFill>
                  <a:srgbClr val="17365D"/>
                </a:solidFill>
              </a:rPr>
              <a:t>.</a:t>
            </a:r>
            <a:r>
              <a:rPr lang="en-US" sz="2800">
                <a:solidFill>
                  <a:srgbClr val="17365D"/>
                </a:solidFill>
              </a:rPr>
              <a:t> </a:t>
            </a:r>
            <a:r>
              <a:rPr lang="en-US" sz="2800">
                <a:solidFill>
                  <a:srgbClr val="17365D"/>
                </a:solidFill>
              </a:rPr>
              <a:t>A Special Thank You to the Committee for All Their Hard Work!</a:t>
            </a:r>
            <a:endParaRPr sz="2800">
              <a:solidFill>
                <a:srgbClr val="17365D"/>
              </a:solidFill>
            </a:endParaRPr>
          </a:p>
          <a:p>
            <a:pPr indent="-406400" lvl="2" marL="1371600" rtl="0" algn="l">
              <a:spcBef>
                <a:spcPts val="0"/>
              </a:spcBef>
              <a:spcAft>
                <a:spcPts val="0"/>
              </a:spcAft>
              <a:buClr>
                <a:srgbClr val="17365D"/>
              </a:buClr>
              <a:buSzPts val="2800"/>
              <a:buChar char="■"/>
            </a:pPr>
            <a:r>
              <a:rPr lang="en-US" sz="2800">
                <a:solidFill>
                  <a:srgbClr val="17365D"/>
                </a:solidFill>
              </a:rPr>
              <a:t>NYSED Requires School Districts to have a </a:t>
            </a:r>
            <a:r>
              <a:rPr lang="en-US" sz="2800" u="sng">
                <a:solidFill>
                  <a:schemeClr val="hlink"/>
                </a:solidFill>
                <a:hlinkClick r:id="rId3"/>
              </a:rPr>
              <a:t>3 Year Technology Plan.</a:t>
            </a:r>
            <a:br>
              <a:rPr lang="en-US" sz="2800">
                <a:solidFill>
                  <a:srgbClr val="17365D"/>
                </a:solidFill>
              </a:rPr>
            </a:br>
            <a:r>
              <a:rPr lang="en-US" sz="2800">
                <a:solidFill>
                  <a:srgbClr val="17365D"/>
                </a:solidFill>
              </a:rPr>
              <a:t>Current Plan covers three school years, 2022-2023, 2023-2024, 2024-2025.</a:t>
            </a:r>
            <a:endParaRPr sz="2800">
              <a:solidFill>
                <a:srgbClr val="17365D"/>
              </a:solidFill>
            </a:endParaRPr>
          </a:p>
          <a:p>
            <a:pPr indent="-406400" lvl="2" marL="1371600" rtl="0" algn="l">
              <a:spcBef>
                <a:spcPts val="0"/>
              </a:spcBef>
              <a:spcAft>
                <a:spcPts val="0"/>
              </a:spcAft>
              <a:buClr>
                <a:srgbClr val="17365D"/>
              </a:buClr>
              <a:buSzPts val="2800"/>
              <a:buChar char="■"/>
            </a:pPr>
            <a:r>
              <a:rPr lang="en-US" sz="2800">
                <a:solidFill>
                  <a:srgbClr val="17365D"/>
                </a:solidFill>
              </a:rPr>
              <a:t>Data Sources Used for Developing Plan:</a:t>
            </a:r>
            <a:endParaRPr b="1" sz="2800">
              <a:solidFill>
                <a:srgbClr val="17365D"/>
              </a:solidFill>
            </a:endParaRPr>
          </a:p>
          <a:p>
            <a:pPr indent="-406400" lvl="3" marL="1828800" rtl="0" algn="l">
              <a:spcBef>
                <a:spcPts val="0"/>
              </a:spcBef>
              <a:spcAft>
                <a:spcPts val="0"/>
              </a:spcAft>
              <a:buClr>
                <a:srgbClr val="17365D"/>
              </a:buClr>
              <a:buSzPts val="2800"/>
              <a:buChar char="●"/>
            </a:pPr>
            <a:r>
              <a:rPr lang="en-US" sz="2800">
                <a:solidFill>
                  <a:srgbClr val="17365D"/>
                </a:solidFill>
              </a:rPr>
              <a:t>IT Audit by the Comptroller’s Office.</a:t>
            </a:r>
            <a:endParaRPr sz="2800">
              <a:solidFill>
                <a:srgbClr val="17365D"/>
              </a:solidFill>
            </a:endParaRPr>
          </a:p>
          <a:p>
            <a:pPr indent="-406400" lvl="3" marL="1828800" rtl="0" algn="l">
              <a:spcBef>
                <a:spcPts val="0"/>
              </a:spcBef>
              <a:spcAft>
                <a:spcPts val="0"/>
              </a:spcAft>
              <a:buClr>
                <a:srgbClr val="17365D"/>
              </a:buClr>
              <a:buSzPts val="2800"/>
              <a:buChar char="●"/>
            </a:pPr>
            <a:r>
              <a:rPr lang="en-US" sz="2800">
                <a:solidFill>
                  <a:srgbClr val="17365D"/>
                </a:solidFill>
              </a:rPr>
              <a:t>Feedback from Technology Committee Surveys.</a:t>
            </a:r>
            <a:endParaRPr sz="2800">
              <a:solidFill>
                <a:srgbClr val="17365D"/>
              </a:solidFill>
            </a:endParaRPr>
          </a:p>
          <a:p>
            <a:pPr indent="-406400" lvl="3" marL="1828800" rtl="0" algn="l">
              <a:spcBef>
                <a:spcPts val="0"/>
              </a:spcBef>
              <a:spcAft>
                <a:spcPts val="0"/>
              </a:spcAft>
              <a:buClr>
                <a:srgbClr val="17365D"/>
              </a:buClr>
              <a:buSzPts val="2800"/>
              <a:buChar char="●"/>
            </a:pPr>
            <a:r>
              <a:rPr lang="en-US" sz="2800">
                <a:solidFill>
                  <a:srgbClr val="17365D"/>
                </a:solidFill>
              </a:rPr>
              <a:t>NYS Digital Equity Surveys.</a:t>
            </a:r>
            <a:endParaRPr sz="2800">
              <a:solidFill>
                <a:srgbClr val="17365D"/>
              </a:solidFill>
            </a:endParaRPr>
          </a:p>
          <a:p>
            <a:pPr indent="-406400" lvl="3" marL="1828800" rtl="0" algn="l">
              <a:spcBef>
                <a:spcPts val="0"/>
              </a:spcBef>
              <a:spcAft>
                <a:spcPts val="0"/>
              </a:spcAft>
              <a:buClr>
                <a:srgbClr val="17365D"/>
              </a:buClr>
              <a:buSzPts val="2800"/>
              <a:buChar char="●"/>
            </a:pPr>
            <a:r>
              <a:rPr lang="en-US" sz="2800">
                <a:solidFill>
                  <a:srgbClr val="17365D"/>
                </a:solidFill>
              </a:rPr>
              <a:t>IT Needs Assessments by IT Dept. &amp; BOCES</a:t>
            </a:r>
            <a:endParaRPr sz="2800">
              <a:solidFill>
                <a:srgbClr val="17365D"/>
              </a:solidFill>
            </a:endParaRPr>
          </a:p>
          <a:p>
            <a:pPr indent="0" lvl="0" marL="1371600" marR="0" rtl="0" algn="l">
              <a:lnSpc>
                <a:spcPct val="100000"/>
              </a:lnSpc>
              <a:spcBef>
                <a:spcPts val="0"/>
              </a:spcBef>
              <a:spcAft>
                <a:spcPts val="0"/>
              </a:spcAft>
              <a:buNone/>
            </a:pPr>
            <a:r>
              <a:t/>
            </a:r>
            <a:endParaRPr sz="2700">
              <a:solidFill>
                <a:srgbClr val="17365D"/>
              </a:solidFill>
            </a:endParaRPr>
          </a:p>
          <a:p>
            <a:pPr indent="0" lvl="0" marL="0" marR="0" rtl="0" algn="ctr">
              <a:lnSpc>
                <a:spcPct val="100000"/>
              </a:lnSpc>
              <a:spcBef>
                <a:spcPts val="0"/>
              </a:spcBef>
              <a:spcAft>
                <a:spcPts val="0"/>
              </a:spcAft>
              <a:buClr>
                <a:srgbClr val="000000"/>
              </a:buClr>
              <a:buSzPts val="3500"/>
              <a:buFont typeface="Arial"/>
              <a:buNone/>
            </a:pPr>
            <a:r>
              <a:t/>
            </a:r>
            <a:endParaRPr b="1" i="0" sz="2700" u="none" cap="none" strike="noStrike">
              <a:solidFill>
                <a:srgbClr val="17365D"/>
              </a:solidFill>
            </a:endParaRPr>
          </a:p>
        </p:txBody>
      </p:sp>
      <p:pic>
        <p:nvPicPr>
          <p:cNvPr id="129" name="Google Shape;129;g2d75c275207_1_66"/>
          <p:cNvPicPr preferRelativeResize="0"/>
          <p:nvPr/>
        </p:nvPicPr>
        <p:blipFill rotWithShape="1">
          <a:blip r:embed="rId4">
            <a:alphaModFix/>
          </a:blip>
          <a:srcRect b="0" l="0" r="0" t="0"/>
          <a:stretch/>
        </p:blipFill>
        <p:spPr>
          <a:xfrm>
            <a:off x="9800075" y="3640225"/>
            <a:ext cx="1730051" cy="2306724"/>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d75c275207_1_82"/>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36" name="Google Shape;136;g2d75c275207_1_82"/>
          <p:cNvSpPr txBox="1"/>
          <p:nvPr/>
        </p:nvSpPr>
        <p:spPr>
          <a:xfrm>
            <a:off x="400050" y="190500"/>
            <a:ext cx="11792100" cy="560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i="0" lang="en-US" sz="3200" u="sng" cap="none" strike="noStrike">
                <a:solidFill>
                  <a:srgbClr val="17365D"/>
                </a:solidFill>
              </a:rPr>
              <a:t>Goal 1:</a:t>
            </a:r>
            <a:endParaRPr i="0" sz="3200" u="sng" cap="none" strike="noStrike">
              <a:solidFill>
                <a:srgbClr val="17365D"/>
              </a:solidFill>
            </a:endParaRPr>
          </a:p>
          <a:p>
            <a:pPr indent="0" lvl="0" marL="0" marR="0" rtl="0" algn="l">
              <a:lnSpc>
                <a:spcPct val="100000"/>
              </a:lnSpc>
              <a:spcBef>
                <a:spcPts val="0"/>
              </a:spcBef>
              <a:spcAft>
                <a:spcPts val="0"/>
              </a:spcAft>
              <a:buClr>
                <a:srgbClr val="000000"/>
              </a:buClr>
              <a:buSzPts val="3400"/>
              <a:buFont typeface="Arial"/>
              <a:buNone/>
            </a:pPr>
            <a:r>
              <a:rPr b="1" i="1" lang="en-US" sz="3200" u="none" cap="none" strike="noStrike">
                <a:solidFill>
                  <a:srgbClr val="17365D"/>
                </a:solidFill>
              </a:rPr>
              <a:t>Provide appropriate instructional technology tools to </a:t>
            </a:r>
            <a:br>
              <a:rPr b="1" i="1" lang="en-US" sz="3200" u="none" cap="none" strike="noStrike">
                <a:solidFill>
                  <a:srgbClr val="17365D"/>
                </a:solidFill>
              </a:rPr>
            </a:br>
            <a:r>
              <a:rPr b="1" i="1" lang="en-US" sz="3200" u="none" cap="none" strike="noStrike">
                <a:solidFill>
                  <a:srgbClr val="17365D"/>
                </a:solidFill>
              </a:rPr>
              <a:t>the school community for teaching, learning, and productivity. </a:t>
            </a:r>
            <a:endParaRPr b="1" i="1" sz="3200" u="none" cap="none" strike="noStrike">
              <a:solidFill>
                <a:srgbClr val="17365D"/>
              </a:solidFill>
            </a:endParaRPr>
          </a:p>
          <a:p>
            <a:pPr indent="0" lvl="0" marL="457200" marR="0" rtl="0" algn="l">
              <a:lnSpc>
                <a:spcPct val="100000"/>
              </a:lnSpc>
              <a:spcBef>
                <a:spcPts val="0"/>
              </a:spcBef>
              <a:spcAft>
                <a:spcPts val="0"/>
              </a:spcAft>
              <a:buClr>
                <a:srgbClr val="000000"/>
              </a:buClr>
              <a:buSzPts val="3600"/>
              <a:buFont typeface="Arial"/>
              <a:buNone/>
            </a:pPr>
            <a:r>
              <a:t/>
            </a:r>
            <a:endParaRPr b="1" i="0" sz="3200" u="none" cap="none" strike="noStrike">
              <a:solidFill>
                <a:srgbClr val="17365D"/>
              </a:solidFill>
            </a:endParaRPr>
          </a:p>
          <a:p>
            <a:pPr indent="0" lvl="0" marL="0" marR="0" rtl="0" algn="l">
              <a:lnSpc>
                <a:spcPct val="100000"/>
              </a:lnSpc>
              <a:spcBef>
                <a:spcPts val="0"/>
              </a:spcBef>
              <a:spcAft>
                <a:spcPts val="0"/>
              </a:spcAft>
              <a:buClr>
                <a:srgbClr val="000000"/>
              </a:buClr>
              <a:buSzPts val="3400"/>
              <a:buFont typeface="Arial"/>
              <a:buNone/>
            </a:pPr>
            <a:r>
              <a:rPr b="1" lang="en-US" sz="3200" u="sng">
                <a:solidFill>
                  <a:srgbClr val="17365D"/>
                </a:solidFill>
              </a:rPr>
              <a:t>Completed </a:t>
            </a:r>
            <a:r>
              <a:rPr b="1" i="0" lang="en-US" sz="3200" u="sng" cap="none" strike="noStrike">
                <a:solidFill>
                  <a:srgbClr val="17365D"/>
                </a:solidFill>
              </a:rPr>
              <a:t>Actions:</a:t>
            </a:r>
            <a:endParaRPr b="1" i="0" sz="3200" u="sng" cap="none" strike="noStrike">
              <a:solidFill>
                <a:srgbClr val="17365D"/>
              </a:solidFill>
            </a:endParaRPr>
          </a:p>
          <a:p>
            <a:pPr indent="-431800" lvl="1" marL="914400" marR="0" rtl="0" algn="l">
              <a:lnSpc>
                <a:spcPct val="100000"/>
              </a:lnSpc>
              <a:spcBef>
                <a:spcPts val="0"/>
              </a:spcBef>
              <a:spcAft>
                <a:spcPts val="0"/>
              </a:spcAft>
              <a:buClr>
                <a:srgbClr val="17365D"/>
              </a:buClr>
              <a:buSzPts val="3200"/>
              <a:buAutoNum type="alphaLcPeriod"/>
            </a:pPr>
            <a:r>
              <a:rPr i="0" lang="en-US" sz="3200" u="none" cap="none" strike="noStrike">
                <a:solidFill>
                  <a:srgbClr val="17365D"/>
                </a:solidFill>
              </a:rPr>
              <a:t>Provided chromebooks to students to support the instructional program.</a:t>
            </a:r>
            <a:endParaRPr i="0" sz="3200" u="none" cap="none" strike="noStrike">
              <a:solidFill>
                <a:srgbClr val="17365D"/>
              </a:solidFill>
            </a:endParaRPr>
          </a:p>
          <a:p>
            <a:pPr indent="-431800" lvl="1" marL="914400" marR="0" rtl="0" algn="l">
              <a:lnSpc>
                <a:spcPct val="100000"/>
              </a:lnSpc>
              <a:spcBef>
                <a:spcPts val="0"/>
              </a:spcBef>
              <a:spcAft>
                <a:spcPts val="0"/>
              </a:spcAft>
              <a:buClr>
                <a:srgbClr val="17365D"/>
              </a:buClr>
              <a:buSzPts val="3200"/>
              <a:buAutoNum type="alphaLcPeriod"/>
            </a:pPr>
            <a:r>
              <a:rPr i="0" lang="en-US" sz="3200" u="none" cap="none" strike="noStrike">
                <a:solidFill>
                  <a:srgbClr val="17365D"/>
                </a:solidFill>
              </a:rPr>
              <a:t>Upgraded Laptops for staff</a:t>
            </a:r>
            <a:r>
              <a:rPr lang="en-US" sz="3200">
                <a:solidFill>
                  <a:srgbClr val="17365D"/>
                </a:solidFill>
              </a:rPr>
              <a:t>.</a:t>
            </a:r>
            <a:endParaRPr i="0" sz="3200" u="none" cap="none" strike="noStrike">
              <a:solidFill>
                <a:srgbClr val="17365D"/>
              </a:solidFill>
            </a:endParaRPr>
          </a:p>
          <a:p>
            <a:pPr indent="-431800" lvl="1" marL="914400" marR="0" rtl="0" algn="l">
              <a:lnSpc>
                <a:spcPct val="100000"/>
              </a:lnSpc>
              <a:spcBef>
                <a:spcPts val="0"/>
              </a:spcBef>
              <a:spcAft>
                <a:spcPts val="0"/>
              </a:spcAft>
              <a:buClr>
                <a:srgbClr val="17365D"/>
              </a:buClr>
              <a:buSzPts val="3200"/>
              <a:buAutoNum type="alphaLcPeriod"/>
            </a:pPr>
            <a:r>
              <a:rPr i="0" lang="en-US" sz="3200" u="none" cap="none" strike="noStrike">
                <a:solidFill>
                  <a:srgbClr val="17365D"/>
                </a:solidFill>
              </a:rPr>
              <a:t>Purchased Instructional Software.</a:t>
            </a:r>
            <a:endParaRPr i="0" sz="3200" u="none" cap="none" strike="noStrike">
              <a:solidFill>
                <a:srgbClr val="17365D"/>
              </a:solidFill>
            </a:endParaRPr>
          </a:p>
          <a:p>
            <a:pPr indent="-431800" lvl="1" marL="914400" marR="0" rtl="0" algn="l">
              <a:lnSpc>
                <a:spcPct val="100000"/>
              </a:lnSpc>
              <a:spcBef>
                <a:spcPts val="0"/>
              </a:spcBef>
              <a:spcAft>
                <a:spcPts val="0"/>
              </a:spcAft>
              <a:buClr>
                <a:srgbClr val="17365D"/>
              </a:buClr>
              <a:buSzPts val="3200"/>
              <a:buAutoNum type="alphaLcPeriod"/>
            </a:pPr>
            <a:r>
              <a:rPr i="0" lang="en-US" sz="3200" u="none" cap="none" strike="noStrike">
                <a:solidFill>
                  <a:srgbClr val="17365D"/>
                </a:solidFill>
              </a:rPr>
              <a:t>Upgraded Interactive Displays for Classrooms and Offices.</a:t>
            </a:r>
            <a:endParaRPr i="0" sz="3200" u="none" cap="none" strike="noStrike">
              <a:solidFill>
                <a:srgbClr val="17365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d75c275207_1_88"/>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43" name="Google Shape;143;g2d75c275207_1_88"/>
          <p:cNvSpPr txBox="1"/>
          <p:nvPr/>
        </p:nvSpPr>
        <p:spPr>
          <a:xfrm>
            <a:off x="112475" y="124300"/>
            <a:ext cx="11361900" cy="592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US" sz="2200" u="sng" cap="none" strike="noStrike">
                <a:solidFill>
                  <a:srgbClr val="17365D"/>
                </a:solidFill>
              </a:rPr>
              <a:t>Goal 2:</a:t>
            </a:r>
            <a:endParaRPr b="1" i="0" sz="2200" u="sng" cap="none" strike="noStrike">
              <a:solidFill>
                <a:srgbClr val="17365D"/>
              </a:solidFill>
            </a:endParaRPr>
          </a:p>
          <a:p>
            <a:pPr indent="0" lvl="0" marL="0" marR="0" rtl="0" algn="l">
              <a:lnSpc>
                <a:spcPct val="100000"/>
              </a:lnSpc>
              <a:spcBef>
                <a:spcPts val="0"/>
              </a:spcBef>
              <a:spcAft>
                <a:spcPts val="0"/>
              </a:spcAft>
              <a:buClr>
                <a:srgbClr val="000000"/>
              </a:buClr>
              <a:buSzPts val="3000"/>
              <a:buFont typeface="Arial"/>
              <a:buNone/>
            </a:pPr>
            <a:r>
              <a:rPr b="1" i="1" lang="en-US" sz="2200" u="none" cap="none" strike="noStrike">
                <a:solidFill>
                  <a:srgbClr val="17365D"/>
                </a:solidFill>
              </a:rPr>
              <a:t>Provide professional development to teachers, administrators and support staff.</a:t>
            </a:r>
            <a:br>
              <a:rPr b="1" i="1" lang="en-US" sz="2200" u="none" cap="none" strike="noStrike">
                <a:solidFill>
                  <a:srgbClr val="17365D"/>
                </a:solidFill>
              </a:rPr>
            </a:br>
            <a:r>
              <a:rPr b="1" lang="en-US" sz="2200" u="sng">
                <a:solidFill>
                  <a:srgbClr val="17365D"/>
                </a:solidFill>
              </a:rPr>
              <a:t>Goal 3:</a:t>
            </a:r>
            <a:endParaRPr b="1" sz="2200" u="sng">
              <a:solidFill>
                <a:srgbClr val="17365D"/>
              </a:solidFill>
            </a:endParaRPr>
          </a:p>
          <a:p>
            <a:pPr indent="0" lvl="0" marL="0" rtl="0" algn="l">
              <a:spcBef>
                <a:spcPts val="0"/>
              </a:spcBef>
              <a:spcAft>
                <a:spcPts val="0"/>
              </a:spcAft>
              <a:buClr>
                <a:schemeClr val="dk1"/>
              </a:buClr>
              <a:buSzPts val="3000"/>
              <a:buFont typeface="Arial"/>
              <a:buNone/>
            </a:pPr>
            <a:r>
              <a:rPr b="1" i="1" lang="en-US" sz="2200">
                <a:solidFill>
                  <a:srgbClr val="17365D"/>
                </a:solidFill>
              </a:rPr>
              <a:t>Ensure student proficiency in digital technology tools and digital citizenship literacy.</a:t>
            </a:r>
            <a:endParaRPr b="1" i="1" sz="2200">
              <a:solidFill>
                <a:srgbClr val="17365D"/>
              </a:solidFill>
            </a:endParaRPr>
          </a:p>
          <a:p>
            <a:pPr indent="0" lvl="0" marL="0" marR="0" rtl="0" algn="l">
              <a:lnSpc>
                <a:spcPct val="100000"/>
              </a:lnSpc>
              <a:spcBef>
                <a:spcPts val="0"/>
              </a:spcBef>
              <a:spcAft>
                <a:spcPts val="0"/>
              </a:spcAft>
              <a:buClr>
                <a:schemeClr val="dk1"/>
              </a:buClr>
              <a:buSzPts val="1100"/>
              <a:buFont typeface="Arial"/>
              <a:buNone/>
            </a:pPr>
            <a:br>
              <a:rPr b="1" lang="en-US" sz="2200">
                <a:solidFill>
                  <a:srgbClr val="17365D"/>
                </a:solidFill>
              </a:rPr>
            </a:br>
            <a:r>
              <a:rPr b="1" i="0" lang="en-US" sz="2200" u="sng" cap="none" strike="noStrike">
                <a:solidFill>
                  <a:srgbClr val="17365D"/>
                </a:solidFill>
              </a:rPr>
              <a:t>Actions: </a:t>
            </a:r>
            <a:endParaRPr sz="2200">
              <a:solidFill>
                <a:srgbClr val="17365D"/>
              </a:solidFill>
            </a:endParaRPr>
          </a:p>
          <a:p>
            <a:pPr indent="-368300" lvl="0" marL="457200" marR="0" rtl="0" algn="l">
              <a:lnSpc>
                <a:spcPct val="100000"/>
              </a:lnSpc>
              <a:spcBef>
                <a:spcPts val="0"/>
              </a:spcBef>
              <a:spcAft>
                <a:spcPts val="0"/>
              </a:spcAft>
              <a:buClr>
                <a:srgbClr val="17365D"/>
              </a:buClr>
              <a:buSzPts val="2200"/>
              <a:buChar char="●"/>
            </a:pPr>
            <a:r>
              <a:rPr i="0" lang="en-US" sz="2200" u="none" cap="none" strike="noStrike">
                <a:solidFill>
                  <a:srgbClr val="17365D"/>
                </a:solidFill>
              </a:rPr>
              <a:t>Hired </a:t>
            </a:r>
            <a:r>
              <a:rPr lang="en-US" sz="2200">
                <a:solidFill>
                  <a:srgbClr val="17365D"/>
                </a:solidFill>
              </a:rPr>
              <a:t>two </a:t>
            </a:r>
            <a:r>
              <a:rPr i="0" lang="en-US" sz="2200" u="sng" cap="none" strike="noStrike">
                <a:solidFill>
                  <a:schemeClr val="hlink"/>
                </a:solidFill>
                <a:hlinkClick r:id="rId3"/>
              </a:rPr>
              <a:t>Instructional Technology Coaches</a:t>
            </a:r>
            <a:r>
              <a:rPr i="0" lang="en-US" sz="2200" u="none" cap="none" strike="noStrike">
                <a:solidFill>
                  <a:srgbClr val="17365D"/>
                </a:solidFill>
              </a:rPr>
              <a:t> who</a:t>
            </a:r>
            <a:r>
              <a:rPr lang="en-US" sz="2200">
                <a:solidFill>
                  <a:srgbClr val="17365D"/>
                </a:solidFill>
              </a:rPr>
              <a:t> </a:t>
            </a:r>
            <a:r>
              <a:rPr i="0" lang="en-US" sz="2200" u="none" cap="none" strike="noStrike">
                <a:solidFill>
                  <a:srgbClr val="17365D"/>
                </a:solidFill>
              </a:rPr>
              <a:t>assist with building capacity for technology integration</a:t>
            </a:r>
            <a:r>
              <a:rPr lang="en-US" sz="2200">
                <a:solidFill>
                  <a:srgbClr val="17365D"/>
                </a:solidFill>
              </a:rPr>
              <a:t>, </a:t>
            </a:r>
            <a:r>
              <a:rPr lang="en-US" sz="2200">
                <a:solidFill>
                  <a:srgbClr val="17365D"/>
                </a:solidFill>
              </a:rPr>
              <a:t>use of developing lessons that incorporate digital technology tools and digital citizenship literacy for students and are aligned with NYS Standards and National Educational Technology Standards.</a:t>
            </a:r>
            <a:endParaRPr sz="2200">
              <a:solidFill>
                <a:srgbClr val="17365D"/>
              </a:solidFill>
            </a:endParaRPr>
          </a:p>
          <a:p>
            <a:pPr indent="-368300" lvl="0" marL="457200" marR="0" rtl="0" algn="l">
              <a:lnSpc>
                <a:spcPct val="100000"/>
              </a:lnSpc>
              <a:spcBef>
                <a:spcPts val="0"/>
              </a:spcBef>
              <a:spcAft>
                <a:spcPts val="0"/>
              </a:spcAft>
              <a:buClr>
                <a:srgbClr val="17365D"/>
              </a:buClr>
              <a:buSzPts val="2200"/>
              <a:buChar char="●"/>
            </a:pPr>
            <a:r>
              <a:rPr lang="en-US" sz="2200">
                <a:solidFill>
                  <a:srgbClr val="17365D"/>
                </a:solidFill>
              </a:rPr>
              <a:t>IT Coaches provide embedded professional development to teachers by collaborative planning and modeling lessons in classrooms.</a:t>
            </a:r>
            <a:endParaRPr sz="2200">
              <a:solidFill>
                <a:srgbClr val="17365D"/>
              </a:solidFill>
            </a:endParaRPr>
          </a:p>
          <a:p>
            <a:pPr indent="-368300" lvl="0" marL="457200" marR="0" rtl="0" algn="l">
              <a:lnSpc>
                <a:spcPct val="100000"/>
              </a:lnSpc>
              <a:spcBef>
                <a:spcPts val="0"/>
              </a:spcBef>
              <a:spcAft>
                <a:spcPts val="0"/>
              </a:spcAft>
              <a:buClr>
                <a:srgbClr val="17365D"/>
              </a:buClr>
              <a:buSzPts val="2200"/>
              <a:buChar char="●"/>
            </a:pPr>
            <a:r>
              <a:rPr lang="en-US" sz="2200">
                <a:solidFill>
                  <a:srgbClr val="17365D"/>
                </a:solidFill>
              </a:rPr>
              <a:t>Continue to work with Building and District Leadership to provide professional development opportunities, during Superintendent Conference Days, After School and Summer Workshops.</a:t>
            </a:r>
            <a:endParaRPr sz="2200">
              <a:solidFill>
                <a:srgbClr val="17365D"/>
              </a:solidFill>
            </a:endParaRPr>
          </a:p>
          <a:p>
            <a:pPr indent="0" lvl="0" marL="0" marR="0" rtl="0" algn="l">
              <a:lnSpc>
                <a:spcPct val="100000"/>
              </a:lnSpc>
              <a:spcBef>
                <a:spcPts val="0"/>
              </a:spcBef>
              <a:spcAft>
                <a:spcPts val="0"/>
              </a:spcAft>
              <a:buNone/>
            </a:pPr>
            <a:r>
              <a:t/>
            </a:r>
            <a:endParaRPr sz="2100">
              <a:solidFill>
                <a:srgbClr val="17365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d75c275207_1_10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50" name="Google Shape;150;g2d75c275207_1_100"/>
          <p:cNvSpPr txBox="1"/>
          <p:nvPr/>
        </p:nvSpPr>
        <p:spPr>
          <a:xfrm>
            <a:off x="277500" y="692050"/>
            <a:ext cx="11914500" cy="514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100"/>
              <a:buFont typeface="Arial"/>
              <a:buNone/>
            </a:pPr>
            <a:r>
              <a:rPr b="0" i="0" lang="en-US" sz="4100" u="sng" cap="none" strike="noStrike">
                <a:solidFill>
                  <a:srgbClr val="17365D"/>
                </a:solidFill>
                <a:latin typeface="Arial"/>
                <a:ea typeface="Arial"/>
                <a:cs typeface="Arial"/>
                <a:sym typeface="Arial"/>
              </a:rPr>
              <a:t>Goal 4:</a:t>
            </a:r>
            <a:endParaRPr b="1" i="0" sz="2200" u="sng"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rPr b="1" i="1" lang="en-US" sz="3000" u="none" cap="none" strike="noStrike">
                <a:solidFill>
                  <a:srgbClr val="17365D"/>
                </a:solidFill>
                <a:latin typeface="Times New Roman"/>
                <a:ea typeface="Times New Roman"/>
                <a:cs typeface="Times New Roman"/>
                <a:sym typeface="Times New Roman"/>
              </a:rPr>
              <a:t>Ensure a fully functioning robust network with equitable, accessible and </a:t>
            </a:r>
            <a:br>
              <a:rPr b="1" i="1" lang="en-US" sz="3000" u="none" cap="none" strike="noStrike">
                <a:solidFill>
                  <a:srgbClr val="17365D"/>
                </a:solidFill>
                <a:latin typeface="Times New Roman"/>
                <a:ea typeface="Times New Roman"/>
                <a:cs typeface="Times New Roman"/>
                <a:sym typeface="Times New Roman"/>
              </a:rPr>
            </a:br>
            <a:r>
              <a:rPr b="1" i="1" lang="en-US" sz="3000" u="none" cap="none" strike="noStrike">
                <a:solidFill>
                  <a:srgbClr val="17365D"/>
                </a:solidFill>
                <a:latin typeface="Times New Roman"/>
                <a:ea typeface="Times New Roman"/>
                <a:cs typeface="Times New Roman"/>
                <a:sym typeface="Times New Roman"/>
              </a:rPr>
              <a:t>security technology. </a:t>
            </a:r>
            <a:br>
              <a:rPr b="1" i="0" lang="en-US" sz="3000" u="none" cap="none" strike="noStrike">
                <a:solidFill>
                  <a:srgbClr val="17365D"/>
                </a:solidFill>
                <a:latin typeface="Times New Roman"/>
                <a:ea typeface="Times New Roman"/>
                <a:cs typeface="Times New Roman"/>
                <a:sym typeface="Times New Roman"/>
              </a:rPr>
            </a:br>
            <a:endParaRPr b="1" i="0" sz="3000" u="none"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100"/>
              <a:buFont typeface="Arial"/>
              <a:buNone/>
            </a:pPr>
            <a:r>
              <a:rPr b="1" i="0" lang="en-US" sz="4100" u="sng" cap="none" strike="noStrike">
                <a:solidFill>
                  <a:srgbClr val="17365D"/>
                </a:solidFill>
                <a:latin typeface="Arial"/>
                <a:ea typeface="Arial"/>
                <a:cs typeface="Arial"/>
                <a:sym typeface="Arial"/>
              </a:rPr>
              <a:t>Recommended Actions: </a:t>
            </a:r>
            <a:endParaRPr b="1" i="0" sz="3000" u="none" cap="none" strike="noStrike">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b="0" i="0" lang="en-US" sz="3000" u="none" cap="none" strike="noStrike">
                <a:solidFill>
                  <a:srgbClr val="17365D"/>
                </a:solidFill>
                <a:latin typeface="Times New Roman"/>
                <a:ea typeface="Times New Roman"/>
                <a:cs typeface="Times New Roman"/>
                <a:sym typeface="Times New Roman"/>
              </a:rPr>
              <a:t>Upgrading wireless Network infrastructure </a:t>
            </a:r>
            <a:endParaRPr sz="3000">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b="0" i="0" lang="en-US" sz="3000" u="none" cap="none" strike="noStrike">
                <a:solidFill>
                  <a:srgbClr val="17365D"/>
                </a:solidFill>
                <a:latin typeface="Times New Roman"/>
                <a:ea typeface="Times New Roman"/>
                <a:cs typeface="Times New Roman"/>
                <a:sym typeface="Times New Roman"/>
              </a:rPr>
              <a:t>Upgrading the security camera system.</a:t>
            </a:r>
            <a:endParaRPr b="0" i="0" sz="3000" u="none" cap="none" strike="noStrike">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b="0" i="0" lang="en-US" sz="3000" u="none" cap="none" strike="noStrike">
                <a:solidFill>
                  <a:srgbClr val="17365D"/>
                </a:solidFill>
                <a:latin typeface="Times New Roman"/>
                <a:ea typeface="Times New Roman"/>
                <a:cs typeface="Times New Roman"/>
                <a:sym typeface="Times New Roman"/>
              </a:rPr>
              <a:t>Upgrading the phone system.</a:t>
            </a:r>
            <a:endParaRPr b="0" i="0" sz="3000" u="none"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3000">
              <a:solidFill>
                <a:srgbClr val="17365D"/>
              </a:solidFill>
              <a:latin typeface="Times New Roman"/>
              <a:ea typeface="Times New Roman"/>
              <a:cs typeface="Times New Roman"/>
              <a:sym typeface="Times New Roman"/>
            </a:endParaRPr>
          </a:p>
          <a:p>
            <a:pPr indent="-419100" lvl="0" marL="457200" marR="0" rtl="0" algn="l">
              <a:lnSpc>
                <a:spcPct val="100000"/>
              </a:lnSpc>
              <a:spcBef>
                <a:spcPts val="0"/>
              </a:spcBef>
              <a:spcAft>
                <a:spcPts val="0"/>
              </a:spcAft>
              <a:buClr>
                <a:srgbClr val="17365D"/>
              </a:buClr>
              <a:buSzPts val="3000"/>
              <a:buFont typeface="Times New Roman"/>
              <a:buChar char="●"/>
            </a:pPr>
            <a:r>
              <a:rPr lang="en-US" sz="3000">
                <a:solidFill>
                  <a:srgbClr val="17365D"/>
                </a:solidFill>
                <a:latin typeface="Times New Roman"/>
                <a:ea typeface="Times New Roman"/>
                <a:cs typeface="Times New Roman"/>
                <a:sym typeface="Times New Roman"/>
              </a:rPr>
              <a:t>Recommendation for using our Smart Schools Funding.</a:t>
            </a:r>
            <a:endParaRPr sz="3000">
              <a:solidFill>
                <a:srgbClr val="17365D"/>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d75c275207_1_76"/>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57" name="Google Shape;157;g2d75c275207_1_76"/>
          <p:cNvSpPr txBox="1"/>
          <p:nvPr/>
        </p:nvSpPr>
        <p:spPr>
          <a:xfrm>
            <a:off x="-506600" y="0"/>
            <a:ext cx="12581100" cy="865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rgbClr val="17365D"/>
                </a:solidFill>
              </a:rPr>
              <a:t>District Technology Committee Update:</a:t>
            </a:r>
            <a:endParaRPr b="1" sz="2800">
              <a:solidFill>
                <a:srgbClr val="17365D"/>
              </a:solidFill>
            </a:endParaRPr>
          </a:p>
          <a:p>
            <a:pPr indent="0" lvl="0" marL="0" rtl="0" algn="ctr">
              <a:spcBef>
                <a:spcPts val="0"/>
              </a:spcBef>
              <a:spcAft>
                <a:spcPts val="0"/>
              </a:spcAft>
              <a:buNone/>
            </a:pPr>
            <a:r>
              <a:t/>
            </a:r>
            <a:endParaRPr b="1" sz="2800">
              <a:solidFill>
                <a:srgbClr val="17365D"/>
              </a:solidFill>
            </a:endParaRPr>
          </a:p>
          <a:p>
            <a:pPr indent="-419100" lvl="2" marL="1371600" rtl="0" algn="l">
              <a:spcBef>
                <a:spcPts val="0"/>
              </a:spcBef>
              <a:spcAft>
                <a:spcPts val="0"/>
              </a:spcAft>
              <a:buClr>
                <a:srgbClr val="17365D"/>
              </a:buClr>
              <a:buSzPts val="3000"/>
              <a:buChar char="■"/>
            </a:pPr>
            <a:r>
              <a:rPr lang="en-US" sz="3000">
                <a:solidFill>
                  <a:srgbClr val="17365D"/>
                </a:solidFill>
              </a:rPr>
              <a:t>This Year District Technology Committee is Focusing on:</a:t>
            </a:r>
            <a:endParaRPr sz="3000">
              <a:solidFill>
                <a:srgbClr val="17365D"/>
              </a:solidFill>
            </a:endParaRPr>
          </a:p>
          <a:p>
            <a:pPr indent="-419100" lvl="3" marL="1828800" rtl="0" algn="l">
              <a:spcBef>
                <a:spcPts val="0"/>
              </a:spcBef>
              <a:spcAft>
                <a:spcPts val="0"/>
              </a:spcAft>
              <a:buClr>
                <a:srgbClr val="17365D"/>
              </a:buClr>
              <a:buSzPts val="3000"/>
              <a:buChar char="●"/>
            </a:pPr>
            <a:r>
              <a:rPr lang="en-US" sz="3000">
                <a:solidFill>
                  <a:srgbClr val="17365D"/>
                </a:solidFill>
              </a:rPr>
              <a:t>Making Recommendations for Updating Policies &amp; Plans </a:t>
            </a:r>
            <a:br>
              <a:rPr lang="en-US" sz="3000">
                <a:solidFill>
                  <a:srgbClr val="17365D"/>
                </a:solidFill>
              </a:rPr>
            </a:br>
            <a:r>
              <a:rPr lang="en-US" sz="3000">
                <a:solidFill>
                  <a:srgbClr val="17365D"/>
                </a:solidFill>
              </a:rPr>
              <a:t>(Developing a Software Form and AI Policy).</a:t>
            </a:r>
            <a:endParaRPr sz="3000">
              <a:solidFill>
                <a:srgbClr val="17365D"/>
              </a:solidFill>
            </a:endParaRPr>
          </a:p>
          <a:p>
            <a:pPr indent="-419100" lvl="3" marL="1828800" rtl="0" algn="l">
              <a:spcBef>
                <a:spcPts val="0"/>
              </a:spcBef>
              <a:spcAft>
                <a:spcPts val="0"/>
              </a:spcAft>
              <a:buClr>
                <a:srgbClr val="17365D"/>
              </a:buClr>
              <a:buSzPts val="3000"/>
              <a:buChar char="●"/>
            </a:pPr>
            <a:r>
              <a:rPr lang="en-US" sz="3000">
                <a:solidFill>
                  <a:srgbClr val="17365D"/>
                </a:solidFill>
              </a:rPr>
              <a:t>Developing District Technology Surveys for Students, Staff and Families for the next 3 Year District Technology Plan 2026-2027, 2027-2028, 2028-2029.</a:t>
            </a:r>
            <a:endParaRPr sz="3000">
              <a:solidFill>
                <a:srgbClr val="17365D"/>
              </a:solidFill>
            </a:endParaRPr>
          </a:p>
          <a:p>
            <a:pPr indent="-419100" lvl="3" marL="1828800" rtl="0" algn="l">
              <a:spcBef>
                <a:spcPts val="0"/>
              </a:spcBef>
              <a:spcAft>
                <a:spcPts val="0"/>
              </a:spcAft>
              <a:buClr>
                <a:srgbClr val="17365D"/>
              </a:buClr>
              <a:buSzPts val="3000"/>
              <a:buChar char="●"/>
            </a:pPr>
            <a:r>
              <a:rPr lang="en-US" sz="3000">
                <a:solidFill>
                  <a:srgbClr val="17365D"/>
                </a:solidFill>
              </a:rPr>
              <a:t>Exploring Instructional Technology Resources  (examples may include: Digital Citizenship, Digital Media, Gaming).</a:t>
            </a:r>
            <a:endParaRPr sz="3000">
              <a:solidFill>
                <a:srgbClr val="17365D"/>
              </a:solidFill>
            </a:endParaRPr>
          </a:p>
          <a:p>
            <a:pPr indent="-400050" lvl="3" marL="1828800" rtl="0" algn="l">
              <a:spcBef>
                <a:spcPts val="0"/>
              </a:spcBef>
              <a:spcAft>
                <a:spcPts val="0"/>
              </a:spcAft>
              <a:buClr>
                <a:srgbClr val="17365D"/>
              </a:buClr>
              <a:buSzPts val="2700"/>
              <a:buChar char="●"/>
            </a:pPr>
            <a:r>
              <a:rPr lang="en-US" sz="3000">
                <a:solidFill>
                  <a:srgbClr val="17365D"/>
                </a:solidFill>
              </a:rPr>
              <a:t>Updating Cyber Security Incident Response Plan.</a:t>
            </a:r>
            <a:br>
              <a:rPr b="0" i="0" lang="en-US" sz="3000" u="none" cap="none" strike="noStrike">
                <a:solidFill>
                  <a:srgbClr val="17365D"/>
                </a:solidFill>
                <a:latin typeface="Times New Roman"/>
                <a:ea typeface="Times New Roman"/>
                <a:cs typeface="Times New Roman"/>
                <a:sym typeface="Times New Roman"/>
              </a:rPr>
            </a:br>
            <a:endParaRPr b="0" i="0" sz="3000" u="none" cap="none" strike="noStrike">
              <a:solidFill>
                <a:srgbClr val="17365D"/>
              </a:solidFill>
              <a:latin typeface="Times New Roman"/>
              <a:ea typeface="Times New Roman"/>
              <a:cs typeface="Times New Roman"/>
              <a:sym typeface="Times New Roman"/>
            </a:endParaRPr>
          </a:p>
          <a:p>
            <a:pPr indent="-400050" lvl="3" marL="1828800" rtl="0" algn="l">
              <a:spcBef>
                <a:spcPts val="0"/>
              </a:spcBef>
              <a:spcAft>
                <a:spcPts val="0"/>
              </a:spcAft>
              <a:buClr>
                <a:srgbClr val="17365D"/>
              </a:buClr>
              <a:buSzPts val="2700"/>
              <a:buChar char="●"/>
            </a:pPr>
            <a:r>
              <a:rPr b="1" lang="en-US" sz="4100" u="sng">
                <a:solidFill>
                  <a:srgbClr val="17365D"/>
                </a:solidFill>
              </a:rPr>
              <a:t>Questions?</a:t>
            </a:r>
            <a:endParaRPr b="0" i="0" sz="3000" u="none"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br>
              <a:rPr b="0" i="0" lang="en-US" sz="3000" u="none" cap="none" strike="noStrike">
                <a:solidFill>
                  <a:srgbClr val="17365D"/>
                </a:solidFill>
                <a:latin typeface="Times New Roman"/>
                <a:ea typeface="Times New Roman"/>
                <a:cs typeface="Times New Roman"/>
                <a:sym typeface="Times New Roman"/>
              </a:rPr>
            </a:br>
            <a:endParaRPr b="0" i="0" sz="3000" u="none"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t/>
            </a:r>
            <a:endParaRPr b="1" i="0" sz="3000" u="sng"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17365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500"/>
              <a:buFont typeface="Arial"/>
              <a:buNone/>
            </a:pPr>
            <a:r>
              <a:t/>
            </a:r>
            <a:endParaRPr b="1" i="0" sz="3500" u="none" cap="none" strike="noStrike">
              <a:solidFill>
                <a:srgbClr val="17365D"/>
              </a:solidFill>
              <a:latin typeface="Arial"/>
              <a:ea typeface="Arial"/>
              <a:cs typeface="Arial"/>
              <a:sym typeface="Arial"/>
            </a:endParaRPr>
          </a:p>
        </p:txBody>
      </p:sp>
      <p:pic>
        <p:nvPicPr>
          <p:cNvPr id="158" name="Google Shape;158;g2d75c275207_1_76"/>
          <p:cNvPicPr preferRelativeResize="0"/>
          <p:nvPr/>
        </p:nvPicPr>
        <p:blipFill rotWithShape="1">
          <a:blip r:embed="rId3">
            <a:alphaModFix/>
          </a:blip>
          <a:srcRect b="0" l="0" r="0" t="0"/>
          <a:stretch/>
        </p:blipFill>
        <p:spPr>
          <a:xfrm>
            <a:off x="9876150" y="4704475"/>
            <a:ext cx="1849651" cy="1387250"/>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3229439ad1a_0_0"/>
          <p:cNvSpPr/>
          <p:nvPr/>
        </p:nvSpPr>
        <p:spPr>
          <a:xfrm rot="899962">
            <a:off x="-1530697" y="-1576045"/>
            <a:ext cx="14942718" cy="10010085"/>
          </a:xfrm>
          <a:prstGeom prst="rect">
            <a:avLst/>
          </a:prstGeom>
          <a:solidFill>
            <a:srgbClr val="1736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229439ad1a_0_0"/>
          <p:cNvSpPr/>
          <p:nvPr/>
        </p:nvSpPr>
        <p:spPr>
          <a:xfrm rot="-4500051">
            <a:off x="4846308" y="-10959371"/>
            <a:ext cx="5312499" cy="17238204"/>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3229439ad1a_0_0"/>
          <p:cNvPicPr preferRelativeResize="0"/>
          <p:nvPr/>
        </p:nvPicPr>
        <p:blipFill rotWithShape="1">
          <a:blip r:embed="rId3">
            <a:alphaModFix amt="18000"/>
          </a:blip>
          <a:srcRect b="0" l="0" r="0" t="0"/>
          <a:stretch/>
        </p:blipFill>
        <p:spPr>
          <a:xfrm>
            <a:off x="-130075" y="1339525"/>
            <a:ext cx="12546626" cy="6413500"/>
          </a:xfrm>
          <a:prstGeom prst="rect">
            <a:avLst/>
          </a:prstGeom>
          <a:noFill/>
          <a:ln>
            <a:noFill/>
          </a:ln>
        </p:spPr>
      </p:pic>
      <p:pic>
        <p:nvPicPr>
          <p:cNvPr id="167" name="Google Shape;167;g3229439ad1a_0_0"/>
          <p:cNvPicPr preferRelativeResize="0"/>
          <p:nvPr/>
        </p:nvPicPr>
        <p:blipFill rotWithShape="1">
          <a:blip r:embed="rId4">
            <a:alphaModFix/>
          </a:blip>
          <a:srcRect b="0" l="0" r="0" t="0"/>
          <a:stretch/>
        </p:blipFill>
        <p:spPr>
          <a:xfrm>
            <a:off x="7638900" y="5322988"/>
            <a:ext cx="4352925" cy="1171575"/>
          </a:xfrm>
          <a:prstGeom prst="rect">
            <a:avLst/>
          </a:prstGeom>
          <a:noFill/>
          <a:ln>
            <a:noFill/>
          </a:ln>
        </p:spPr>
      </p:pic>
      <p:sp>
        <p:nvSpPr>
          <p:cNvPr id="168" name="Google Shape;168;g3229439ad1a_0_0"/>
          <p:cNvSpPr/>
          <p:nvPr/>
        </p:nvSpPr>
        <p:spPr>
          <a:xfrm rot="-3839713">
            <a:off x="-1350255" y="4836524"/>
            <a:ext cx="3690762" cy="7062064"/>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3229439ad1a_0_0"/>
          <p:cNvSpPr txBox="1"/>
          <p:nvPr/>
        </p:nvSpPr>
        <p:spPr>
          <a:xfrm>
            <a:off x="0" y="53678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pic>
        <p:nvPicPr>
          <p:cNvPr id="170" name="Google Shape;170;g3229439ad1a_0_0"/>
          <p:cNvPicPr preferRelativeResize="0"/>
          <p:nvPr/>
        </p:nvPicPr>
        <p:blipFill rotWithShape="1">
          <a:blip r:embed="rId5">
            <a:alphaModFix/>
          </a:blip>
          <a:srcRect b="0" l="0" r="0" t="0"/>
          <a:stretch/>
        </p:blipFill>
        <p:spPr>
          <a:xfrm>
            <a:off x="10646402" y="52128"/>
            <a:ext cx="1545598" cy="906160"/>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71" name="Google Shape;171;g3229439ad1a_0_0"/>
          <p:cNvSpPr txBox="1"/>
          <p:nvPr/>
        </p:nvSpPr>
        <p:spPr>
          <a:xfrm>
            <a:off x="2390900" y="1752600"/>
            <a:ext cx="709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3229439ad1a_0_0"/>
          <p:cNvSpPr txBox="1"/>
          <p:nvPr/>
        </p:nvSpPr>
        <p:spPr>
          <a:xfrm>
            <a:off x="0" y="502225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173" name="Google Shape;173;g3229439ad1a_0_0"/>
          <p:cNvSpPr txBox="1"/>
          <p:nvPr/>
        </p:nvSpPr>
        <p:spPr>
          <a:xfrm>
            <a:off x="304800" y="56726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174" name="Google Shape;174;g3229439ad1a_0_0"/>
          <p:cNvSpPr txBox="1"/>
          <p:nvPr/>
        </p:nvSpPr>
        <p:spPr>
          <a:xfrm>
            <a:off x="1071325" y="5100125"/>
            <a:ext cx="1115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3229439ad1a_0_0"/>
          <p:cNvSpPr txBox="1"/>
          <p:nvPr/>
        </p:nvSpPr>
        <p:spPr>
          <a:xfrm>
            <a:off x="457200" y="58250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176" name="Google Shape;176;g3229439ad1a_0_0"/>
          <p:cNvSpPr txBox="1"/>
          <p:nvPr/>
        </p:nvSpPr>
        <p:spPr>
          <a:xfrm>
            <a:off x="-642275" y="2444950"/>
            <a:ext cx="13301700" cy="25737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i="1" lang="en-US" sz="4600">
                <a:solidFill>
                  <a:schemeClr val="lt1"/>
                </a:solidFill>
              </a:rPr>
              <a:t>Overview of Smart Schools Investment Plan</a:t>
            </a:r>
            <a:endParaRPr i="1" sz="4600">
              <a:solidFill>
                <a:schemeClr val="lt1"/>
              </a:solidFill>
            </a:endParaRPr>
          </a:p>
          <a:p>
            <a:pPr indent="0" lvl="0" marL="0" rtl="0" algn="ctr">
              <a:lnSpc>
                <a:spcPct val="80000"/>
              </a:lnSpc>
              <a:spcBef>
                <a:spcPts val="0"/>
              </a:spcBef>
              <a:spcAft>
                <a:spcPts val="0"/>
              </a:spcAft>
              <a:buNone/>
            </a:pPr>
            <a:r>
              <a:t/>
            </a:r>
            <a:endParaRPr i="1" sz="4900">
              <a:solidFill>
                <a:schemeClr val="lt1"/>
              </a:solidFill>
            </a:endParaRPr>
          </a:p>
          <a:p>
            <a:pPr indent="0" lvl="0" marL="0" rtl="0" algn="ctr">
              <a:lnSpc>
                <a:spcPct val="80000"/>
              </a:lnSpc>
              <a:spcBef>
                <a:spcPts val="0"/>
              </a:spcBef>
              <a:spcAft>
                <a:spcPts val="0"/>
              </a:spcAft>
              <a:buNone/>
            </a:pPr>
            <a:r>
              <a:rPr i="1" lang="en-US" sz="3300">
                <a:solidFill>
                  <a:schemeClr val="lt1"/>
                </a:solidFill>
              </a:rPr>
              <a:t>By: Dr. Pennyman-Superintendent,</a:t>
            </a:r>
            <a:br>
              <a:rPr i="1" lang="en-US" sz="3300">
                <a:solidFill>
                  <a:schemeClr val="lt1"/>
                </a:solidFill>
              </a:rPr>
            </a:br>
            <a:r>
              <a:rPr i="1" lang="en-US" sz="3300">
                <a:solidFill>
                  <a:schemeClr val="lt1"/>
                </a:solidFill>
              </a:rPr>
              <a:t> Cheryl Rabinowitz-Manager of Instructional Technology</a:t>
            </a:r>
            <a:endParaRPr i="1" sz="3300">
              <a:solidFill>
                <a:schemeClr val="lt1"/>
              </a:solidFill>
            </a:endParaRPr>
          </a:p>
          <a:p>
            <a:pPr indent="0" lvl="0" marL="0" rtl="0" algn="ctr">
              <a:lnSpc>
                <a:spcPct val="80000"/>
              </a:lnSpc>
              <a:spcBef>
                <a:spcPts val="0"/>
              </a:spcBef>
              <a:spcAft>
                <a:spcPts val="0"/>
              </a:spcAft>
              <a:buNone/>
            </a:pPr>
            <a:r>
              <a:rPr i="1" lang="en-US" sz="3300">
                <a:solidFill>
                  <a:schemeClr val="lt1"/>
                </a:solidFill>
              </a:rPr>
              <a:t>Tyler Kritzman-Facilities</a:t>
            </a:r>
            <a:endParaRPr i="1" sz="33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d75c275207_1_6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83" name="Google Shape;183;g2d75c275207_1_60"/>
          <p:cNvSpPr txBox="1"/>
          <p:nvPr/>
        </p:nvSpPr>
        <p:spPr>
          <a:xfrm>
            <a:off x="0" y="130500"/>
            <a:ext cx="12192000" cy="695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lang="en-US" sz="2900" u="sng">
                <a:solidFill>
                  <a:srgbClr val="17365D"/>
                </a:solidFill>
              </a:rPr>
              <a:t>Overview of </a:t>
            </a:r>
            <a:r>
              <a:rPr b="1" i="0" lang="en-US" sz="2900" u="sng" cap="none" strike="noStrike">
                <a:solidFill>
                  <a:srgbClr val="17365D"/>
                </a:solidFill>
              </a:rPr>
              <a:t>Smart Schools </a:t>
            </a:r>
            <a:r>
              <a:rPr b="1" lang="en-US" sz="2900" u="sng">
                <a:solidFill>
                  <a:srgbClr val="17365D"/>
                </a:solidFill>
              </a:rPr>
              <a:t>Bond Act</a:t>
            </a:r>
            <a:r>
              <a:rPr b="1" i="0" lang="en-US" sz="2900" u="sng" cap="none" strike="noStrike">
                <a:solidFill>
                  <a:srgbClr val="17365D"/>
                </a:solidFill>
              </a:rPr>
              <a:t> </a:t>
            </a:r>
            <a:endParaRPr b="1" i="0" sz="2900" u="sng" cap="none" strike="noStrike">
              <a:solidFill>
                <a:srgbClr val="17365D"/>
              </a:solidFill>
            </a:endParaRPr>
          </a:p>
          <a:p>
            <a:pPr indent="0" lvl="0" marL="0" marR="0" rtl="0" algn="ctr">
              <a:lnSpc>
                <a:spcPct val="100000"/>
              </a:lnSpc>
              <a:spcBef>
                <a:spcPts val="0"/>
              </a:spcBef>
              <a:spcAft>
                <a:spcPts val="0"/>
              </a:spcAft>
              <a:buClr>
                <a:srgbClr val="000000"/>
              </a:buClr>
              <a:buSzPts val="3000"/>
              <a:buFont typeface="Arial"/>
              <a:buNone/>
            </a:pPr>
            <a:r>
              <a:t/>
            </a:r>
            <a:endParaRPr sz="2900" u="sng">
              <a:solidFill>
                <a:srgbClr val="17365D"/>
              </a:solidFill>
            </a:endParaRPr>
          </a:p>
          <a:p>
            <a:pPr indent="-419100" lvl="0" marL="457200" marR="0" rtl="0" algn="l">
              <a:lnSpc>
                <a:spcPct val="100000"/>
              </a:lnSpc>
              <a:spcBef>
                <a:spcPts val="0"/>
              </a:spcBef>
              <a:spcAft>
                <a:spcPts val="0"/>
              </a:spcAft>
              <a:buClr>
                <a:srgbClr val="AF7B51"/>
              </a:buClr>
              <a:buSzPts val="3000"/>
              <a:buChar char="●"/>
            </a:pPr>
            <a:r>
              <a:rPr i="0" lang="en-US" sz="3000" u="none" cap="none" strike="noStrike">
                <a:solidFill>
                  <a:srgbClr val="233A44"/>
                </a:solidFill>
              </a:rPr>
              <a:t>The Smart Schools Bond Act, was approved by New York State voters in 2014, authorized the issuance of $2 billion of general obligation bonds to finance improved educational technology and infrastructure to improve learning and opportunity for students throughout the State.</a:t>
            </a:r>
            <a:endParaRPr i="0" sz="3000" u="none" cap="none" strike="noStrike">
              <a:solidFill>
                <a:srgbClr val="AF7B51"/>
              </a:solidFill>
            </a:endParaRPr>
          </a:p>
          <a:p>
            <a:pPr indent="-419100" lvl="0" marL="457200" marR="0" rtl="0" algn="l">
              <a:lnSpc>
                <a:spcPct val="100000"/>
              </a:lnSpc>
              <a:spcBef>
                <a:spcPts val="0"/>
              </a:spcBef>
              <a:spcAft>
                <a:spcPts val="0"/>
              </a:spcAft>
              <a:buClr>
                <a:srgbClr val="AF7B51"/>
              </a:buClr>
              <a:buSzPts val="3000"/>
              <a:buFont typeface="Noto Sans Symbols"/>
              <a:buChar char="●"/>
            </a:pPr>
            <a:r>
              <a:rPr i="0" lang="en-US" sz="3000" u="none" cap="none" strike="noStrike">
                <a:solidFill>
                  <a:srgbClr val="233A44"/>
                </a:solidFill>
              </a:rPr>
              <a:t>A</a:t>
            </a:r>
            <a:r>
              <a:rPr lang="en-US" sz="3000">
                <a:solidFill>
                  <a:srgbClr val="233A44"/>
                </a:solidFill>
              </a:rPr>
              <a:t>llocation</a:t>
            </a:r>
            <a:r>
              <a:rPr i="0" lang="en-US" sz="3000" u="none" cap="none" strike="noStrike">
                <a:solidFill>
                  <a:srgbClr val="233A44"/>
                </a:solidFill>
              </a:rPr>
              <a:t> for Hudson City School District is:  </a:t>
            </a:r>
            <a:r>
              <a:rPr b="1" i="0" lang="en-US" sz="3000" u="sng" cap="none" strike="noStrike">
                <a:solidFill>
                  <a:srgbClr val="233A44"/>
                </a:solidFill>
              </a:rPr>
              <a:t>$1,771,233.</a:t>
            </a:r>
            <a:endParaRPr b="1" i="0" sz="3000" u="sng" cap="none" strike="noStrike">
              <a:solidFill>
                <a:srgbClr val="233A44"/>
              </a:solidFill>
            </a:endParaRPr>
          </a:p>
          <a:p>
            <a:pPr indent="-419100" lvl="0" marL="457200" rtl="0" algn="l">
              <a:spcBef>
                <a:spcPts val="0"/>
              </a:spcBef>
              <a:spcAft>
                <a:spcPts val="0"/>
              </a:spcAft>
              <a:buClr>
                <a:srgbClr val="AF7B51"/>
              </a:buClr>
              <a:buSzPts val="3000"/>
              <a:buChar char="●"/>
            </a:pPr>
            <a:r>
              <a:rPr lang="en-US" sz="3000">
                <a:solidFill>
                  <a:srgbClr val="233A44"/>
                </a:solidFill>
              </a:rPr>
              <a:t>Collaborative</a:t>
            </a:r>
            <a:r>
              <a:rPr lang="en-US" sz="3000">
                <a:solidFill>
                  <a:srgbClr val="233A44"/>
                </a:solidFill>
              </a:rPr>
              <a:t> Process (Stakeholders, Assessment of Needs, </a:t>
            </a:r>
            <a:r>
              <a:rPr lang="en-US" sz="3000">
                <a:solidFill>
                  <a:srgbClr val="233A44"/>
                </a:solidFill>
              </a:rPr>
              <a:t>Demonstrations</a:t>
            </a:r>
            <a:r>
              <a:rPr lang="en-US" sz="3000">
                <a:solidFill>
                  <a:srgbClr val="233A44"/>
                </a:solidFill>
              </a:rPr>
              <a:t>, </a:t>
            </a:r>
            <a:r>
              <a:rPr lang="en-US" sz="3000">
                <a:solidFill>
                  <a:srgbClr val="233A44"/>
                </a:solidFill>
              </a:rPr>
              <a:t>Walkthroughs. </a:t>
            </a:r>
            <a:r>
              <a:rPr lang="en-US" sz="3000">
                <a:solidFill>
                  <a:srgbClr val="233A44"/>
                </a:solidFill>
              </a:rPr>
              <a:t>Recommendations &amp; </a:t>
            </a:r>
            <a:r>
              <a:rPr lang="en-US" sz="3000" u="sng">
                <a:solidFill>
                  <a:schemeClr val="hlink"/>
                </a:solidFill>
                <a:hlinkClick r:id="rId3"/>
              </a:rPr>
              <a:t>Develop a Smart Schools Improvement Plan (SSIP))</a:t>
            </a:r>
            <a:endParaRPr sz="3000">
              <a:solidFill>
                <a:srgbClr val="233A44"/>
              </a:solidFill>
            </a:endParaRPr>
          </a:p>
          <a:p>
            <a:pPr indent="-419100" lvl="0" marL="457200" rtl="0" algn="l">
              <a:spcBef>
                <a:spcPts val="0"/>
              </a:spcBef>
              <a:spcAft>
                <a:spcPts val="0"/>
              </a:spcAft>
              <a:buClr>
                <a:srgbClr val="AF7B51"/>
              </a:buClr>
              <a:buSzPts val="3000"/>
              <a:buChar char="●"/>
            </a:pPr>
            <a:r>
              <a:rPr lang="en-US" sz="3000">
                <a:solidFill>
                  <a:srgbClr val="233A44"/>
                </a:solidFill>
              </a:rPr>
              <a:t>Focus Areas: High Tech Security Features &amp; School Connectivity </a:t>
            </a:r>
            <a:endParaRPr b="1" sz="3000">
              <a:solidFill>
                <a:srgbClr val="233A44"/>
              </a:solidFill>
            </a:endParaRPr>
          </a:p>
          <a:p>
            <a:pPr indent="0" lvl="0" marL="0" rtl="0" algn="l">
              <a:spcBef>
                <a:spcPts val="0"/>
              </a:spcBef>
              <a:spcAft>
                <a:spcPts val="0"/>
              </a:spcAft>
              <a:buNone/>
            </a:pPr>
            <a:r>
              <a:t/>
            </a:r>
            <a:endParaRPr b="0" i="0" sz="41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d773f5aa09_0_21"/>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90" name="Google Shape;190;g2d773f5aa09_0_21"/>
          <p:cNvSpPr txBox="1"/>
          <p:nvPr/>
        </p:nvSpPr>
        <p:spPr>
          <a:xfrm>
            <a:off x="0" y="130500"/>
            <a:ext cx="12192000" cy="885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lang="en-US" sz="2900" u="sng">
                <a:solidFill>
                  <a:srgbClr val="17365D"/>
                </a:solidFill>
              </a:rPr>
              <a:t>Overview of </a:t>
            </a:r>
            <a:r>
              <a:rPr b="0" i="0" lang="en-US" sz="2900" u="sng" cap="none" strike="noStrike">
                <a:solidFill>
                  <a:srgbClr val="17365D"/>
                </a:solidFill>
                <a:latin typeface="Arial"/>
                <a:ea typeface="Arial"/>
                <a:cs typeface="Arial"/>
                <a:sym typeface="Arial"/>
              </a:rPr>
              <a:t>Smart Schools </a:t>
            </a:r>
            <a:r>
              <a:rPr lang="en-US" sz="2900" u="sng">
                <a:solidFill>
                  <a:srgbClr val="17365D"/>
                </a:solidFill>
              </a:rPr>
              <a:t>Bond Act</a:t>
            </a:r>
            <a:r>
              <a:rPr b="0" i="0" lang="en-US" sz="2900" u="sng" cap="none" strike="noStrike">
                <a:solidFill>
                  <a:srgbClr val="17365D"/>
                </a:solidFill>
                <a:latin typeface="Arial"/>
                <a:ea typeface="Arial"/>
                <a:cs typeface="Arial"/>
                <a:sym typeface="Arial"/>
              </a:rPr>
              <a:t> </a:t>
            </a:r>
            <a:endParaRPr b="0" i="0" sz="2900" u="sng" cap="none" strike="noStrike">
              <a:solidFill>
                <a:srgbClr val="17365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sz="2900" u="sng">
              <a:solidFill>
                <a:srgbClr val="17365D"/>
              </a:solidFill>
            </a:endParaRPr>
          </a:p>
          <a:p>
            <a:pPr indent="0" lvl="0" marL="0" marR="0" rtl="0" algn="ctr">
              <a:lnSpc>
                <a:spcPct val="100000"/>
              </a:lnSpc>
              <a:spcBef>
                <a:spcPts val="0"/>
              </a:spcBef>
              <a:spcAft>
                <a:spcPts val="0"/>
              </a:spcAft>
              <a:buClr>
                <a:srgbClr val="000000"/>
              </a:buClr>
              <a:buSzPts val="3000"/>
              <a:buFont typeface="Arial"/>
              <a:buNone/>
            </a:pPr>
            <a:r>
              <a:t/>
            </a:r>
            <a:endParaRPr sz="2900" u="sng">
              <a:solidFill>
                <a:srgbClr val="17365D"/>
              </a:solidFill>
            </a:endParaRPr>
          </a:p>
          <a:p>
            <a:pPr indent="-400050" lvl="0" marL="457200" rtl="0" algn="l">
              <a:spcBef>
                <a:spcPts val="0"/>
              </a:spcBef>
              <a:spcAft>
                <a:spcPts val="0"/>
              </a:spcAft>
              <a:buClr>
                <a:srgbClr val="AF7B51"/>
              </a:buClr>
              <a:buSzPts val="2700"/>
              <a:buChar char="●"/>
            </a:pPr>
            <a:r>
              <a:rPr lang="en-US" sz="3200">
                <a:solidFill>
                  <a:srgbClr val="233A44"/>
                </a:solidFill>
              </a:rPr>
              <a:t>SSIP must be Aligned with the </a:t>
            </a:r>
            <a:r>
              <a:rPr lang="en-US" sz="3200" u="sng">
                <a:solidFill>
                  <a:schemeClr val="hlink"/>
                </a:solidFill>
                <a:hlinkClick r:id="rId3"/>
              </a:rPr>
              <a:t>Approved District Technology Plan</a:t>
            </a:r>
            <a:r>
              <a:rPr lang="en-US" sz="3200">
                <a:solidFill>
                  <a:srgbClr val="233A44"/>
                </a:solidFill>
              </a:rPr>
              <a:t>.</a:t>
            </a:r>
            <a:endParaRPr b="1" sz="2700">
              <a:solidFill>
                <a:srgbClr val="233A44"/>
              </a:solidFill>
            </a:endParaRPr>
          </a:p>
          <a:p>
            <a:pPr indent="-400050" lvl="0" marL="457200" rtl="0" algn="l">
              <a:spcBef>
                <a:spcPts val="0"/>
              </a:spcBef>
              <a:spcAft>
                <a:spcPts val="0"/>
              </a:spcAft>
              <a:buClr>
                <a:srgbClr val="AF7B51"/>
              </a:buClr>
              <a:buSzPts val="2700"/>
              <a:buChar char="●"/>
            </a:pPr>
            <a:r>
              <a:rPr b="1" lang="en-US" sz="2700">
                <a:solidFill>
                  <a:srgbClr val="233A44"/>
                </a:solidFill>
              </a:rPr>
              <a:t>Aligned with District Technology Plan -</a:t>
            </a:r>
            <a:r>
              <a:rPr b="1" lang="en-US" sz="2700" u="sng">
                <a:solidFill>
                  <a:srgbClr val="233A44"/>
                </a:solidFill>
              </a:rPr>
              <a:t>Goal 4: </a:t>
            </a:r>
            <a:endParaRPr b="1" sz="2700" u="sng">
              <a:solidFill>
                <a:srgbClr val="233A44"/>
              </a:solidFill>
            </a:endParaRPr>
          </a:p>
          <a:p>
            <a:pPr indent="-400050" lvl="1" marL="914400" rtl="0" algn="l">
              <a:spcBef>
                <a:spcPts val="0"/>
              </a:spcBef>
              <a:spcAft>
                <a:spcPts val="0"/>
              </a:spcAft>
              <a:buClr>
                <a:srgbClr val="233A44"/>
              </a:buClr>
              <a:buSzPts val="2700"/>
              <a:buChar char="○"/>
            </a:pPr>
            <a:r>
              <a:rPr i="1" lang="en-US" sz="2700">
                <a:solidFill>
                  <a:srgbClr val="233A44"/>
                </a:solidFill>
              </a:rPr>
              <a:t>Ensure fully functioning robust network with, equitable, accessible and security technology* to use in school and beyond as applicable. (Technology in this goal includes but is not limited to network infrastructure of upgraded and implementation of wireless access points, administrative software, integration into the network for upgrading security camera and phone systems.)</a:t>
            </a:r>
            <a:endParaRPr i="1" sz="2700">
              <a:solidFill>
                <a:srgbClr val="233A44"/>
              </a:solidFill>
            </a:endParaRPr>
          </a:p>
          <a:p>
            <a:pPr indent="-400050" lvl="1" marL="914400" rtl="0" algn="l">
              <a:spcBef>
                <a:spcPts val="0"/>
              </a:spcBef>
              <a:spcAft>
                <a:spcPts val="0"/>
              </a:spcAft>
              <a:buClr>
                <a:srgbClr val="233A44"/>
              </a:buClr>
              <a:buSzPts val="2700"/>
              <a:buChar char="○"/>
            </a:pPr>
            <a:r>
              <a:rPr i="1" lang="en-US" sz="2700">
                <a:solidFill>
                  <a:srgbClr val="233A44"/>
                </a:solidFill>
              </a:rPr>
              <a:t>Recommendations for SSIP: (Upgrades to our Security Camera, Wireless, Phones, PA Systems, Structured Cabling)</a:t>
            </a:r>
            <a:endParaRPr i="1" sz="2700">
              <a:solidFill>
                <a:srgbClr val="233A44"/>
              </a:solidFill>
            </a:endParaRPr>
          </a:p>
          <a:p>
            <a:pPr indent="0" lvl="0" marL="0" rtl="0" algn="l">
              <a:spcBef>
                <a:spcPts val="0"/>
              </a:spcBef>
              <a:spcAft>
                <a:spcPts val="0"/>
              </a:spcAft>
              <a:buNone/>
            </a:pPr>
            <a:r>
              <a:t/>
            </a:r>
            <a:endParaRPr i="1" sz="2700">
              <a:solidFill>
                <a:srgbClr val="233A44"/>
              </a:solidFill>
              <a:latin typeface="Calibri"/>
              <a:ea typeface="Calibri"/>
              <a:cs typeface="Calibri"/>
              <a:sym typeface="Calibri"/>
            </a:endParaRPr>
          </a:p>
          <a:p>
            <a:pPr indent="0" lvl="0" marL="457200" rtl="0" algn="l">
              <a:spcBef>
                <a:spcPts val="0"/>
              </a:spcBef>
              <a:spcAft>
                <a:spcPts val="0"/>
              </a:spcAft>
              <a:buNone/>
            </a:pPr>
            <a:r>
              <a:t/>
            </a:r>
            <a:endParaRPr sz="3000">
              <a:solidFill>
                <a:srgbClr val="233A44"/>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b="0" i="0" sz="30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96" name="Google Shape;196;p2"/>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97" name="Google Shape;197;p2"/>
          <p:cNvSpPr txBox="1"/>
          <p:nvPr/>
        </p:nvSpPr>
        <p:spPr>
          <a:xfrm>
            <a:off x="62175" y="180000"/>
            <a:ext cx="96345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SECURITY &amp; CAMERA UPGRADES PHASE 1 </a:t>
            </a:r>
            <a:endParaRPr b="1" sz="2400"/>
          </a:p>
          <a:p>
            <a:pPr indent="0" lvl="0" marL="0" rtl="0" algn="ctr">
              <a:spcBef>
                <a:spcPts val="0"/>
              </a:spcBef>
              <a:spcAft>
                <a:spcPts val="0"/>
              </a:spcAft>
              <a:buNone/>
            </a:pPr>
            <a:r>
              <a:rPr b="1" lang="en-US" sz="2400"/>
              <a:t>2023/24</a:t>
            </a:r>
            <a:endParaRPr b="1" sz="2400"/>
          </a:p>
          <a:p>
            <a:pPr indent="0" lvl="0" marL="0" rtl="0" algn="ctr">
              <a:spcBef>
                <a:spcPts val="0"/>
              </a:spcBef>
              <a:spcAft>
                <a:spcPts val="0"/>
              </a:spcAft>
              <a:buNone/>
            </a:pPr>
            <a:r>
              <a:t/>
            </a:r>
            <a:endParaRPr/>
          </a:p>
          <a:p>
            <a:pPr indent="0" lvl="0" marL="0" rtl="0" algn="l">
              <a:spcBef>
                <a:spcPts val="0"/>
              </a:spcBef>
              <a:spcAft>
                <a:spcPts val="0"/>
              </a:spcAft>
              <a:buNone/>
            </a:pPr>
            <a:r>
              <a:t/>
            </a:r>
            <a:endParaRPr/>
          </a:p>
          <a:p>
            <a:pPr indent="-361950" lvl="0" marL="5969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Provide new server and VMS licenses for the new video management platform.</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(1) 160TB Server &amp; Software</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Licenses to ingest all existing cameras</a:t>
            </a:r>
            <a:endParaRPr sz="2100">
              <a:solidFill>
                <a:srgbClr val="222222"/>
              </a:solidFill>
              <a:highlight>
                <a:srgbClr val="FFFFFF"/>
              </a:highlight>
            </a:endParaRPr>
          </a:p>
          <a:p>
            <a:pPr indent="-361950" lvl="0" marL="5969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Provide and install (16) new cameras with new cable runs. </a:t>
            </a:r>
            <a:br>
              <a:rPr lang="en-US" sz="2100">
                <a:solidFill>
                  <a:srgbClr val="222222"/>
                </a:solidFill>
                <a:highlight>
                  <a:srgbClr val="FFFFFF"/>
                </a:highlight>
              </a:rPr>
            </a:br>
            <a:r>
              <a:rPr lang="en-US" sz="2100">
                <a:solidFill>
                  <a:srgbClr val="222222"/>
                </a:solidFill>
                <a:highlight>
                  <a:srgbClr val="FFFFFF"/>
                </a:highlight>
              </a:rPr>
              <a:t>Includes licensing.</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(1) Interior 10MP Dual Head Camera</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(7) Interior 4MP Dome Cameras</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(1) Interior 6MP Dome Camera</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(5) Exterior 6MP Dome Cameras </a:t>
            </a:r>
            <a:endParaRPr sz="2100">
              <a:solidFill>
                <a:srgbClr val="222222"/>
              </a:solidFill>
              <a:highlight>
                <a:srgbClr val="FFFFFF"/>
              </a:highlight>
            </a:endParaRPr>
          </a:p>
          <a:p>
            <a:pPr indent="-361950" lvl="1" marL="1054100" rtl="0" algn="l">
              <a:lnSpc>
                <a:spcPct val="115000"/>
              </a:lnSpc>
              <a:spcBef>
                <a:spcPts val="0"/>
              </a:spcBef>
              <a:spcAft>
                <a:spcPts val="0"/>
              </a:spcAft>
              <a:buClr>
                <a:srgbClr val="222222"/>
              </a:buClr>
              <a:buSzPts val="2100"/>
              <a:buChar char="○"/>
            </a:pPr>
            <a:r>
              <a:rPr lang="en-US" sz="2100">
                <a:solidFill>
                  <a:srgbClr val="222222"/>
                </a:solidFill>
                <a:highlight>
                  <a:srgbClr val="FFFFFF"/>
                </a:highlight>
              </a:rPr>
              <a:t>(2) Exterior 8MP Bullet Cameras</a:t>
            </a:r>
            <a:endParaRPr sz="2100">
              <a:solidFill>
                <a:srgbClr val="222222"/>
              </a:solidFill>
              <a:highlight>
                <a:srgbClr val="FFFFFF"/>
              </a:highlight>
            </a:endParaRPr>
          </a:p>
          <a:p>
            <a:pPr indent="0" lvl="0" marL="0" rtl="0" algn="l">
              <a:spcBef>
                <a:spcPts val="0"/>
              </a:spcBef>
              <a:spcAft>
                <a:spcPts val="0"/>
              </a:spcAft>
              <a:buNone/>
            </a:pPr>
            <a:r>
              <a:t/>
            </a:r>
            <a:endParaRPr/>
          </a:p>
        </p:txBody>
      </p:sp>
      <p:sp>
        <p:nvSpPr>
          <p:cNvPr id="198" name="Google Shape;198;p2"/>
          <p:cNvSpPr txBox="1"/>
          <p:nvPr/>
        </p:nvSpPr>
        <p:spPr>
          <a:xfrm>
            <a:off x="9779375" y="1564275"/>
            <a:ext cx="2434500" cy="20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
          <p:cNvPicPr preferRelativeResize="0"/>
          <p:nvPr/>
        </p:nvPicPr>
        <p:blipFill>
          <a:blip r:embed="rId4">
            <a:alphaModFix/>
          </a:blip>
          <a:stretch>
            <a:fillRect/>
          </a:stretch>
        </p:blipFill>
        <p:spPr>
          <a:xfrm>
            <a:off x="8262900" y="2206856"/>
            <a:ext cx="3168374" cy="31636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8"/>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05" name="Google Shape;205;p18"/>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06" name="Google Shape;206;p18"/>
          <p:cNvSpPr txBox="1"/>
          <p:nvPr/>
        </p:nvSpPr>
        <p:spPr>
          <a:xfrm>
            <a:off x="4278475" y="953075"/>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txBox="1"/>
          <p:nvPr/>
        </p:nvSpPr>
        <p:spPr>
          <a:xfrm>
            <a:off x="2237650" y="1067025"/>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txBox="1"/>
          <p:nvPr/>
        </p:nvSpPr>
        <p:spPr>
          <a:xfrm>
            <a:off x="694225" y="310775"/>
            <a:ext cx="83082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SECURITY &amp; CAMERA UPGRADES PHASE 2</a:t>
            </a:r>
            <a:endParaRPr sz="2400">
              <a:solidFill>
                <a:schemeClr val="dk1"/>
              </a:solidFill>
            </a:endParaRPr>
          </a:p>
          <a:p>
            <a:pPr indent="0" lvl="0" marL="0" rtl="0" algn="ctr">
              <a:spcBef>
                <a:spcPts val="0"/>
              </a:spcBef>
              <a:spcAft>
                <a:spcPts val="0"/>
              </a:spcAft>
              <a:buNone/>
            </a:pPr>
            <a:r>
              <a:rPr lang="en-US" sz="2400">
                <a:solidFill>
                  <a:schemeClr val="dk1"/>
                </a:solidFill>
              </a:rPr>
              <a:t>2024/25</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74650" lvl="0" marL="4572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Smart Bond</a:t>
            </a:r>
            <a:endParaRPr sz="2200">
              <a:solidFill>
                <a:srgbClr val="222222"/>
              </a:solidFill>
              <a:highlight>
                <a:srgbClr val="FFFFFF"/>
              </a:highlight>
            </a:endParaRPr>
          </a:p>
          <a:p>
            <a:pPr indent="-374650" lvl="0" marL="4572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Video Upgrade and Adds</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(58) New cameras</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(113) Replacement cameras</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(1) New 157TB server(MCS)</a:t>
            </a:r>
            <a:endParaRPr sz="2200">
              <a:solidFill>
                <a:srgbClr val="222222"/>
              </a:solidFill>
              <a:highlight>
                <a:srgbClr val="FFFFFF"/>
              </a:highlight>
            </a:endParaRPr>
          </a:p>
          <a:p>
            <a:pPr indent="-374650" lvl="0" marL="4572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Access Control Conversion</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(1) Access control server</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Licenses to ingest (53) doors</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(3) New access control doors</a:t>
            </a:r>
            <a:endParaRPr sz="2200">
              <a:solidFill>
                <a:srgbClr val="222222"/>
              </a:solidFill>
              <a:highlight>
                <a:srgbClr val="FFFFFF"/>
              </a:highlight>
            </a:endParaRPr>
          </a:p>
          <a:p>
            <a:pPr indent="-374650" lvl="1" marL="914400" rtl="0" algn="l">
              <a:lnSpc>
                <a:spcPct val="115000"/>
              </a:lnSpc>
              <a:spcBef>
                <a:spcPts val="0"/>
              </a:spcBef>
              <a:spcAft>
                <a:spcPts val="0"/>
              </a:spcAft>
              <a:buClr>
                <a:srgbClr val="222222"/>
              </a:buClr>
              <a:buSzPts val="2300"/>
              <a:buChar char="○"/>
            </a:pPr>
            <a:r>
              <a:rPr lang="en-US" sz="2200">
                <a:solidFill>
                  <a:srgbClr val="222222"/>
                </a:solidFill>
                <a:highlight>
                  <a:srgbClr val="FFFFFF"/>
                </a:highlight>
              </a:rPr>
              <a:t>(43) New monitored doors</a:t>
            </a:r>
            <a:endParaRPr sz="2200">
              <a:solidFill>
                <a:srgbClr val="222222"/>
              </a:solidFill>
              <a:highlight>
                <a:srgbClr val="FFFFFF"/>
              </a:highlight>
            </a:endParaRPr>
          </a:p>
          <a:p>
            <a:pPr indent="0" lvl="0" marL="0" rtl="0" algn="l">
              <a:spcBef>
                <a:spcPts val="0"/>
              </a:spcBef>
              <a:spcAft>
                <a:spcPts val="0"/>
              </a:spcAft>
              <a:buNone/>
            </a:pPr>
            <a:r>
              <a:t/>
            </a:r>
            <a:endParaRPr/>
          </a:p>
        </p:txBody>
      </p:sp>
      <p:sp>
        <p:nvSpPr>
          <p:cNvPr id="209" name="Google Shape;209;p18"/>
          <p:cNvSpPr txBox="1"/>
          <p:nvPr/>
        </p:nvSpPr>
        <p:spPr>
          <a:xfrm>
            <a:off x="9002425" y="2693475"/>
            <a:ext cx="3211500" cy="23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18"/>
          <p:cNvPicPr preferRelativeResize="0"/>
          <p:nvPr/>
        </p:nvPicPr>
        <p:blipFill>
          <a:blip r:embed="rId4">
            <a:alphaModFix/>
          </a:blip>
          <a:stretch>
            <a:fillRect/>
          </a:stretch>
        </p:blipFill>
        <p:spPr>
          <a:xfrm>
            <a:off x="6513301" y="1858750"/>
            <a:ext cx="4672123" cy="322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d75c275207_1_0"/>
          <p:cNvSpPr txBox="1"/>
          <p:nvPr/>
        </p:nvSpPr>
        <p:spPr>
          <a:xfrm>
            <a:off x="0" y="0"/>
            <a:ext cx="12192000" cy="1221600"/>
          </a:xfrm>
          <a:prstGeom prst="rect">
            <a:avLst/>
          </a:prstGeom>
          <a:solidFill>
            <a:srgbClr val="031A48"/>
          </a:solid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n-US" sz="3200" u="none" cap="none" strike="noStrike">
                <a:solidFill>
                  <a:srgbClr val="EBA902"/>
                </a:solidFill>
                <a:latin typeface="Open Sans"/>
                <a:ea typeface="Open Sans"/>
                <a:cs typeface="Open Sans"/>
                <a:sym typeface="Open Sans"/>
              </a:rPr>
              <a:t>How Do We Get There?</a:t>
            </a:r>
            <a:endParaRPr b="1" i="0" sz="3200" u="none" cap="none" strike="noStrike">
              <a:solidFill>
                <a:srgbClr val="EBA902"/>
              </a:solidFill>
              <a:latin typeface="Open Sans"/>
              <a:ea typeface="Open Sans"/>
              <a:cs typeface="Open Sans"/>
              <a:sym typeface="Open Sans"/>
            </a:endParaRPr>
          </a:p>
          <a:p>
            <a:pPr indent="0" lvl="0" marL="0" marR="0" rtl="0" algn="ctr">
              <a:lnSpc>
                <a:spcPct val="100000"/>
              </a:lnSpc>
              <a:spcBef>
                <a:spcPts val="0"/>
              </a:spcBef>
              <a:spcAft>
                <a:spcPts val="0"/>
              </a:spcAft>
              <a:buNone/>
            </a:pPr>
            <a:r>
              <a:rPr b="1" i="0" lang="en-US" sz="3200" u="none" cap="none" strike="noStrike">
                <a:solidFill>
                  <a:srgbClr val="EBA902"/>
                </a:solidFill>
                <a:latin typeface="Open Sans"/>
                <a:ea typeface="Open Sans"/>
                <a:cs typeface="Open Sans"/>
                <a:sym typeface="Open Sans"/>
              </a:rPr>
              <a:t> The Six Keys for School Improvement</a:t>
            </a:r>
            <a:endParaRPr b="1" i="0" sz="3200" u="none" cap="none" strike="noStrike">
              <a:solidFill>
                <a:srgbClr val="EBA902"/>
              </a:solidFill>
              <a:latin typeface="Open Sans"/>
              <a:ea typeface="Open Sans"/>
              <a:cs typeface="Open Sans"/>
              <a:sym typeface="Open Sans"/>
            </a:endParaRPr>
          </a:p>
        </p:txBody>
      </p:sp>
      <p:graphicFrame>
        <p:nvGraphicFramePr>
          <p:cNvPr id="59" name="Google Shape;59;g2d75c275207_1_0"/>
          <p:cNvGraphicFramePr/>
          <p:nvPr/>
        </p:nvGraphicFramePr>
        <p:xfrm>
          <a:off x="384134" y="1634567"/>
          <a:ext cx="3000000" cy="3000000"/>
        </p:xfrm>
        <a:graphic>
          <a:graphicData uri="http://schemas.openxmlformats.org/drawingml/2006/table">
            <a:tbl>
              <a:tblPr>
                <a:noFill/>
                <a:tableStyleId>{E2F0016E-9C35-4DE2-8EA2-9F1D29DB538F}</a:tableStyleId>
              </a:tblPr>
              <a:tblGrid>
                <a:gridCol w="1646525"/>
                <a:gridCol w="4065325"/>
                <a:gridCol w="1634500"/>
                <a:gridCol w="4077375"/>
              </a:tblGrid>
              <a:tr h="1552675">
                <a:tc>
                  <a:txBody>
                    <a:bodyPr/>
                    <a:lstStyle/>
                    <a:p>
                      <a:pPr indent="0" lvl="0" marL="0" marR="0" rtl="0" algn="l">
                        <a:lnSpc>
                          <a:spcPct val="100000"/>
                        </a:lnSpc>
                        <a:spcBef>
                          <a:spcPts val="0"/>
                        </a:spcBef>
                        <a:spcAft>
                          <a:spcPts val="0"/>
                        </a:spcAft>
                        <a:buClr>
                          <a:srgbClr val="000000"/>
                        </a:buClr>
                        <a:buSzPts val="1500"/>
                        <a:buFont typeface="Arial"/>
                        <a:buNone/>
                      </a:pPr>
                      <a:r>
                        <a:t/>
                      </a:r>
                      <a:endParaRPr sz="1900" u="none" cap="none" strike="noStrike">
                        <a:latin typeface="Open Sans"/>
                        <a:ea typeface="Open Sans"/>
                        <a:cs typeface="Open Sans"/>
                        <a:sym typeface="Open Sans"/>
                      </a:endParaRPr>
                    </a:p>
                  </a:txBody>
                  <a:tcPr marT="121900" marB="121900" marR="121900" marL="121900">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EBA90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Strengthen the </a:t>
                      </a:r>
                      <a:endParaRPr b="1" sz="2100" u="none" cap="none" strike="noStrike">
                        <a:solidFill>
                          <a:srgbClr val="031A48"/>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Instructional Core</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1" sz="27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Strengthen Instructional Leadership Capacity</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1552675">
                <a:tc>
                  <a:txBody>
                    <a:bodyPr/>
                    <a:lstStyle/>
                    <a:p>
                      <a:pPr indent="0" lvl="0" marL="0" marR="0" rtl="0" algn="l">
                        <a:lnSpc>
                          <a:spcPct val="100000"/>
                        </a:lnSpc>
                        <a:spcBef>
                          <a:spcPts val="0"/>
                        </a:spcBef>
                        <a:spcAft>
                          <a:spcPts val="0"/>
                        </a:spcAft>
                        <a:buClr>
                          <a:srgbClr val="000000"/>
                        </a:buClr>
                        <a:buSzPts val="1500"/>
                        <a:buFont typeface="Arial"/>
                        <a:buNone/>
                      </a:pPr>
                      <a:r>
                        <a:t/>
                      </a:r>
                      <a:endParaRPr sz="1900" u="none" cap="none" strike="noStrike">
                        <a:latin typeface="Open Sans"/>
                        <a:ea typeface="Open Sans"/>
                        <a:cs typeface="Open Sans"/>
                        <a:sym typeface="Open Sans"/>
                      </a:endParaRPr>
                    </a:p>
                  </a:txBody>
                  <a:tcPr marT="121900" marB="121900" marR="121900" marL="121900">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1B365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Improve Data Driven Practices</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1" sz="27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EBA90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Tiered Approach </a:t>
                      </a:r>
                      <a:endParaRPr b="1" sz="2100" u="none" cap="none" strike="noStrike">
                        <a:solidFill>
                          <a:srgbClr val="031A48"/>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to School Support &amp; Intervention</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1552675">
                <a:tc>
                  <a:txBody>
                    <a:bodyPr/>
                    <a:lstStyle/>
                    <a:p>
                      <a:pPr indent="0" lvl="0" marL="0" marR="0" rtl="0" algn="l">
                        <a:lnSpc>
                          <a:spcPct val="100000"/>
                        </a:lnSpc>
                        <a:spcBef>
                          <a:spcPts val="0"/>
                        </a:spcBef>
                        <a:spcAft>
                          <a:spcPts val="0"/>
                        </a:spcAft>
                        <a:buClr>
                          <a:srgbClr val="000000"/>
                        </a:buClr>
                        <a:buSzPts val="1500"/>
                        <a:buFont typeface="Arial"/>
                        <a:buNone/>
                      </a:pPr>
                      <a:r>
                        <a:t/>
                      </a:r>
                      <a:endParaRPr sz="1900" u="none" cap="none" strike="noStrike">
                        <a:latin typeface="Open Sans"/>
                        <a:ea typeface="Open Sans"/>
                        <a:cs typeface="Open Sans"/>
                        <a:sym typeface="Open Sans"/>
                      </a:endParaRPr>
                    </a:p>
                  </a:txBody>
                  <a:tcPr marT="121900" marB="121900" marR="121900" marL="121900">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Promote a Positive, Inclusive School Environment for all Stakeholders</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1" sz="27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1B365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Increase Monitoring &amp; Accountability</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pic>
        <p:nvPicPr>
          <p:cNvPr id="60" name="Google Shape;60;g2d75c275207_1_0"/>
          <p:cNvPicPr preferRelativeResize="0"/>
          <p:nvPr/>
        </p:nvPicPr>
        <p:blipFill rotWithShape="1">
          <a:blip r:embed="rId3">
            <a:alphaModFix/>
          </a:blip>
          <a:srcRect b="0" l="0" r="0" t="0"/>
          <a:stretch/>
        </p:blipFill>
        <p:spPr>
          <a:xfrm>
            <a:off x="576367" y="1818015"/>
            <a:ext cx="1221600" cy="1221600"/>
          </a:xfrm>
          <a:prstGeom prst="rect">
            <a:avLst/>
          </a:prstGeom>
          <a:noFill/>
          <a:ln>
            <a:noFill/>
          </a:ln>
        </p:spPr>
      </p:pic>
      <p:pic>
        <p:nvPicPr>
          <p:cNvPr id="61" name="Google Shape;61;g2d75c275207_1_0"/>
          <p:cNvPicPr preferRelativeResize="0"/>
          <p:nvPr/>
        </p:nvPicPr>
        <p:blipFill rotWithShape="1">
          <a:blip r:embed="rId4">
            <a:alphaModFix/>
          </a:blip>
          <a:srcRect b="0" l="0" r="0" t="0"/>
          <a:stretch/>
        </p:blipFill>
        <p:spPr>
          <a:xfrm>
            <a:off x="576367" y="3364152"/>
            <a:ext cx="1221600" cy="1221600"/>
          </a:xfrm>
          <a:prstGeom prst="rect">
            <a:avLst/>
          </a:prstGeom>
          <a:noFill/>
          <a:ln>
            <a:noFill/>
          </a:ln>
        </p:spPr>
      </p:pic>
      <p:pic>
        <p:nvPicPr>
          <p:cNvPr id="62" name="Google Shape;62;g2d75c275207_1_0"/>
          <p:cNvPicPr preferRelativeResize="0"/>
          <p:nvPr/>
        </p:nvPicPr>
        <p:blipFill rotWithShape="1">
          <a:blip r:embed="rId5">
            <a:alphaModFix/>
          </a:blip>
          <a:srcRect b="0" l="0" r="0" t="0"/>
          <a:stretch/>
        </p:blipFill>
        <p:spPr>
          <a:xfrm>
            <a:off x="6309500" y="1817967"/>
            <a:ext cx="1221600" cy="1221600"/>
          </a:xfrm>
          <a:prstGeom prst="rect">
            <a:avLst/>
          </a:prstGeom>
          <a:noFill/>
          <a:ln>
            <a:noFill/>
          </a:ln>
        </p:spPr>
      </p:pic>
      <p:pic>
        <p:nvPicPr>
          <p:cNvPr id="63" name="Google Shape;63;g2d75c275207_1_0"/>
          <p:cNvPicPr preferRelativeResize="0"/>
          <p:nvPr/>
        </p:nvPicPr>
        <p:blipFill rotWithShape="1">
          <a:blip r:embed="rId6">
            <a:alphaModFix/>
          </a:blip>
          <a:srcRect b="0" l="0" r="0" t="0"/>
          <a:stretch/>
        </p:blipFill>
        <p:spPr>
          <a:xfrm>
            <a:off x="6309500" y="3364148"/>
            <a:ext cx="1221600" cy="1221600"/>
          </a:xfrm>
          <a:prstGeom prst="rect">
            <a:avLst/>
          </a:prstGeom>
          <a:noFill/>
          <a:ln>
            <a:noFill/>
          </a:ln>
        </p:spPr>
      </p:pic>
      <p:pic>
        <p:nvPicPr>
          <p:cNvPr id="64" name="Google Shape;64;g2d75c275207_1_0"/>
          <p:cNvPicPr preferRelativeResize="0"/>
          <p:nvPr/>
        </p:nvPicPr>
        <p:blipFill rotWithShape="1">
          <a:blip r:embed="rId7">
            <a:alphaModFix/>
          </a:blip>
          <a:srcRect b="0" l="0" r="0" t="0"/>
          <a:stretch/>
        </p:blipFill>
        <p:spPr>
          <a:xfrm>
            <a:off x="6309500" y="4910333"/>
            <a:ext cx="1221600" cy="1221600"/>
          </a:xfrm>
          <a:prstGeom prst="rect">
            <a:avLst/>
          </a:prstGeom>
          <a:noFill/>
          <a:ln>
            <a:noFill/>
          </a:ln>
        </p:spPr>
      </p:pic>
      <p:pic>
        <p:nvPicPr>
          <p:cNvPr id="65" name="Google Shape;65;g2d75c275207_1_0"/>
          <p:cNvPicPr preferRelativeResize="0"/>
          <p:nvPr/>
        </p:nvPicPr>
        <p:blipFill rotWithShape="1">
          <a:blip r:embed="rId8">
            <a:alphaModFix/>
          </a:blip>
          <a:srcRect b="0" l="0" r="0" t="0"/>
          <a:stretch/>
        </p:blipFill>
        <p:spPr>
          <a:xfrm>
            <a:off x="576367" y="4910333"/>
            <a:ext cx="1221600" cy="122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d75d38cb69_0_3"/>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16" name="Google Shape;216;g2d75d38cb69_0_3"/>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17" name="Google Shape;217;g2d75d38cb69_0_3"/>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Structured Cabling - Elementary School</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(Overview)</a:t>
            </a:r>
            <a:endParaRPr b="1" sz="2600">
              <a:solidFill>
                <a:srgbClr val="233A44"/>
              </a:solidFill>
              <a:latin typeface="Calibri"/>
              <a:ea typeface="Calibri"/>
              <a:cs typeface="Calibri"/>
              <a:sym typeface="Calibri"/>
            </a:endParaRPr>
          </a:p>
        </p:txBody>
      </p:sp>
      <p:sp>
        <p:nvSpPr>
          <p:cNvPr id="218" name="Google Shape;218;g2d75d38cb69_0_3"/>
          <p:cNvSpPr txBox="1"/>
          <p:nvPr/>
        </p:nvSpPr>
        <p:spPr>
          <a:xfrm>
            <a:off x="248625" y="1462625"/>
            <a:ext cx="10585500" cy="2970600"/>
          </a:xfrm>
          <a:prstGeom prst="rect">
            <a:avLst/>
          </a:prstGeom>
          <a:noFill/>
          <a:ln>
            <a:noFill/>
          </a:ln>
        </p:spPr>
        <p:txBody>
          <a:bodyPr anchorCtr="0" anchor="t" bIns="91425" lIns="91425" spcFirstLastPara="1" rIns="91425" wrap="square" tIns="91425">
            <a:spAutoFit/>
          </a:bodyPr>
          <a:lstStyle/>
          <a:p>
            <a:pPr indent="-355600" lvl="1" marL="901700" rtl="0" algn="l">
              <a:spcBef>
                <a:spcPts val="0"/>
              </a:spcBef>
              <a:spcAft>
                <a:spcPts val="0"/>
              </a:spcAft>
              <a:buClr>
                <a:srgbClr val="AF7B51"/>
              </a:buClr>
              <a:buSzPts val="2700"/>
              <a:buFont typeface="Noto Sans Symbols"/>
              <a:buChar char="⮚"/>
            </a:pPr>
            <a:r>
              <a:rPr lang="en-US" sz="2900">
                <a:solidFill>
                  <a:srgbClr val="233A44"/>
                </a:solidFill>
                <a:latin typeface="Calibri"/>
                <a:ea typeface="Calibri"/>
                <a:cs typeface="Calibri"/>
                <a:sym typeface="Calibri"/>
              </a:rPr>
              <a:t>New (tested / certified) CAT6A cabling to support the following:</a:t>
            </a:r>
            <a:endParaRPr sz="2900">
              <a:solidFill>
                <a:srgbClr val="233A44"/>
              </a:solidFill>
              <a:latin typeface="Calibri"/>
              <a:ea typeface="Calibri"/>
              <a:cs typeface="Calibri"/>
              <a:sym typeface="Calibri"/>
            </a:endParaRPr>
          </a:p>
          <a:p>
            <a:pPr indent="-298450" lvl="3" marL="1828800" rtl="0" algn="l">
              <a:spcBef>
                <a:spcPts val="0"/>
              </a:spcBef>
              <a:spcAft>
                <a:spcPts val="0"/>
              </a:spcAft>
              <a:buClr>
                <a:srgbClr val="233A44"/>
              </a:buClr>
              <a:buSzPts val="2900"/>
              <a:buFont typeface="Calibri"/>
              <a:buNone/>
            </a:pPr>
            <a:r>
              <a:rPr lang="en-US" sz="2900">
                <a:solidFill>
                  <a:srgbClr val="233A44"/>
                </a:solidFill>
                <a:latin typeface="Calibri"/>
                <a:ea typeface="Calibri"/>
                <a:cs typeface="Calibri"/>
                <a:sym typeface="Calibri"/>
              </a:rPr>
              <a:t>Cisco IP Phone</a:t>
            </a:r>
            <a:endParaRPr sz="2900">
              <a:solidFill>
                <a:srgbClr val="233A44"/>
              </a:solidFill>
              <a:latin typeface="Calibri"/>
              <a:ea typeface="Calibri"/>
              <a:cs typeface="Calibri"/>
              <a:sym typeface="Calibri"/>
            </a:endParaRPr>
          </a:p>
          <a:p>
            <a:pPr indent="-482600" lvl="2" marL="1371600" rtl="0" algn="l">
              <a:spcBef>
                <a:spcPts val="0"/>
              </a:spcBef>
              <a:spcAft>
                <a:spcPts val="0"/>
              </a:spcAft>
              <a:buClr>
                <a:srgbClr val="233A44"/>
              </a:buClr>
              <a:buSzPts val="2900"/>
              <a:buFont typeface="Calibri"/>
              <a:buAutoNum type="romanLcPeriod"/>
            </a:pPr>
            <a:r>
              <a:rPr lang="en-US" sz="2900">
                <a:solidFill>
                  <a:srgbClr val="233A44"/>
                </a:solidFill>
                <a:latin typeface="Calibri"/>
                <a:ea typeface="Calibri"/>
                <a:cs typeface="Calibri"/>
                <a:sym typeface="Calibri"/>
              </a:rPr>
              <a:t>Meraki Wireless Access Point</a:t>
            </a:r>
            <a:endParaRPr sz="2900">
              <a:solidFill>
                <a:srgbClr val="233A44"/>
              </a:solidFill>
              <a:latin typeface="Calibri"/>
              <a:ea typeface="Calibri"/>
              <a:cs typeface="Calibri"/>
              <a:sym typeface="Calibri"/>
            </a:endParaRPr>
          </a:p>
          <a:p>
            <a:pPr indent="-482600" lvl="2" marL="1371600" rtl="0" algn="l">
              <a:spcBef>
                <a:spcPts val="0"/>
              </a:spcBef>
              <a:spcAft>
                <a:spcPts val="0"/>
              </a:spcAft>
              <a:buClr>
                <a:srgbClr val="233A44"/>
              </a:buClr>
              <a:buSzPts val="2900"/>
              <a:buFont typeface="Calibri"/>
              <a:buAutoNum type="romanLcPeriod"/>
            </a:pPr>
            <a:r>
              <a:rPr lang="en-US" sz="2900">
                <a:solidFill>
                  <a:srgbClr val="233A44"/>
                </a:solidFill>
                <a:latin typeface="Calibri"/>
                <a:ea typeface="Calibri"/>
                <a:cs typeface="Calibri"/>
                <a:sym typeface="Calibri"/>
              </a:rPr>
              <a:t>Teacher computer</a:t>
            </a:r>
            <a:endParaRPr sz="2900">
              <a:solidFill>
                <a:srgbClr val="233A44"/>
              </a:solidFill>
              <a:latin typeface="Calibri"/>
              <a:ea typeface="Calibri"/>
              <a:cs typeface="Calibri"/>
              <a:sym typeface="Calibri"/>
            </a:endParaRPr>
          </a:p>
          <a:p>
            <a:pPr indent="-482600" lvl="2" marL="1371600" rtl="0" algn="l">
              <a:spcBef>
                <a:spcPts val="0"/>
              </a:spcBef>
              <a:spcAft>
                <a:spcPts val="0"/>
              </a:spcAft>
              <a:buClr>
                <a:srgbClr val="233A44"/>
              </a:buClr>
              <a:buSzPts val="2900"/>
              <a:buFont typeface="Calibri"/>
              <a:buAutoNum type="romanLcPeriod"/>
            </a:pPr>
            <a:r>
              <a:rPr lang="en-US" sz="2900">
                <a:solidFill>
                  <a:srgbClr val="233A44"/>
                </a:solidFill>
                <a:latin typeface="Calibri"/>
                <a:ea typeface="Calibri"/>
                <a:cs typeface="Calibri"/>
                <a:sym typeface="Calibri"/>
              </a:rPr>
              <a:t>AND (Advanced Network Devices) PA speaker/clock unit</a:t>
            </a:r>
            <a:endParaRPr sz="2900">
              <a:solidFill>
                <a:srgbClr val="233A44"/>
              </a:solidFill>
              <a:latin typeface="Calibri"/>
              <a:ea typeface="Calibri"/>
              <a:cs typeface="Calibri"/>
              <a:sym typeface="Calibri"/>
            </a:endParaRPr>
          </a:p>
          <a:p>
            <a:pPr indent="0" lvl="0" marL="914400" rtl="0" algn="l">
              <a:spcBef>
                <a:spcPts val="0"/>
              </a:spcBef>
              <a:spcAft>
                <a:spcPts val="0"/>
              </a:spcAft>
              <a:buNone/>
            </a:pPr>
            <a:r>
              <a:t/>
            </a:r>
            <a:endParaRPr sz="2200">
              <a:solidFill>
                <a:srgbClr val="233A44"/>
              </a:solidFill>
              <a:latin typeface="Calibri"/>
              <a:ea typeface="Calibri"/>
              <a:cs typeface="Calibri"/>
              <a:sym typeface="Calibri"/>
            </a:endParaRPr>
          </a:p>
          <a:p>
            <a:pPr indent="0" lvl="0" marL="457200" rtl="0" algn="l">
              <a:spcBef>
                <a:spcPts val="0"/>
              </a:spcBef>
              <a:spcAft>
                <a:spcPts val="0"/>
              </a:spcAft>
              <a:buNone/>
            </a:pPr>
            <a:r>
              <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3"/>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24" name="Google Shape;224;p23"/>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25" name="Google Shape;225;p23"/>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Structured</a:t>
            </a:r>
            <a:r>
              <a:rPr b="1" lang="en-US" sz="3000">
                <a:solidFill>
                  <a:srgbClr val="233A44"/>
                </a:solidFill>
                <a:latin typeface="Calibri"/>
                <a:ea typeface="Calibri"/>
                <a:cs typeface="Calibri"/>
                <a:sym typeface="Calibri"/>
              </a:rPr>
              <a:t> Cabling - Elementary School</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(Components)</a:t>
            </a:r>
            <a:endParaRPr b="1" sz="2600">
              <a:solidFill>
                <a:srgbClr val="233A44"/>
              </a:solidFill>
              <a:latin typeface="Calibri"/>
              <a:ea typeface="Calibri"/>
              <a:cs typeface="Calibri"/>
              <a:sym typeface="Calibri"/>
            </a:endParaRPr>
          </a:p>
        </p:txBody>
      </p:sp>
      <p:sp>
        <p:nvSpPr>
          <p:cNvPr id="226" name="Google Shape;226;p23"/>
          <p:cNvSpPr txBox="1"/>
          <p:nvPr/>
        </p:nvSpPr>
        <p:spPr>
          <a:xfrm>
            <a:off x="955725" y="1945225"/>
            <a:ext cx="6402900" cy="2445000"/>
          </a:xfrm>
          <a:prstGeom prst="rect">
            <a:avLst/>
          </a:prstGeom>
          <a:noFill/>
          <a:ln>
            <a:noFill/>
          </a:ln>
        </p:spPr>
        <p:txBody>
          <a:bodyPr anchorCtr="0" anchor="t" bIns="91425" lIns="91425" spcFirstLastPara="1" rIns="91425" wrap="square" tIns="91425">
            <a:spAutoFit/>
          </a:bodyPr>
          <a:lstStyle/>
          <a:p>
            <a:pPr indent="-438150" lvl="0" marL="457200" rtl="0" algn="l">
              <a:lnSpc>
                <a:spcPct val="115000"/>
              </a:lnSpc>
              <a:spcBef>
                <a:spcPts val="0"/>
              </a:spcBef>
              <a:spcAft>
                <a:spcPts val="0"/>
              </a:spcAft>
              <a:buClr>
                <a:srgbClr val="AF7B51"/>
              </a:buClr>
              <a:buSzPts val="3300"/>
              <a:buFont typeface="Calibri"/>
              <a:buChar char="➢"/>
            </a:pPr>
            <a:r>
              <a:rPr lang="en-US" sz="3300">
                <a:solidFill>
                  <a:schemeClr val="dk1"/>
                </a:solidFill>
                <a:latin typeface="Calibri"/>
                <a:ea typeface="Calibri"/>
                <a:cs typeface="Calibri"/>
                <a:sym typeface="Calibri"/>
              </a:rPr>
              <a:t>(380) Cat6A drops</a:t>
            </a:r>
            <a:endParaRPr sz="3300">
              <a:solidFill>
                <a:schemeClr val="dk1"/>
              </a:solidFill>
              <a:latin typeface="Calibri"/>
              <a:ea typeface="Calibri"/>
              <a:cs typeface="Calibri"/>
              <a:sym typeface="Calibri"/>
            </a:endParaRPr>
          </a:p>
          <a:p>
            <a:pPr indent="-438150" lvl="0" marL="457200" rtl="0" algn="l">
              <a:lnSpc>
                <a:spcPct val="115000"/>
              </a:lnSpc>
              <a:spcBef>
                <a:spcPts val="0"/>
              </a:spcBef>
              <a:spcAft>
                <a:spcPts val="0"/>
              </a:spcAft>
              <a:buClr>
                <a:srgbClr val="AF7B51"/>
              </a:buClr>
              <a:buSzPts val="3300"/>
              <a:buFont typeface="Calibri"/>
              <a:buChar char="➢"/>
            </a:pPr>
            <a:r>
              <a:rPr lang="en-US" sz="3300">
                <a:solidFill>
                  <a:schemeClr val="dk1"/>
                </a:solidFill>
                <a:latin typeface="Calibri"/>
                <a:ea typeface="Calibri"/>
                <a:cs typeface="Calibri"/>
                <a:sym typeface="Calibri"/>
              </a:rPr>
              <a:t>New patch panels</a:t>
            </a:r>
            <a:endParaRPr sz="3300">
              <a:solidFill>
                <a:schemeClr val="dk1"/>
              </a:solidFill>
              <a:latin typeface="Calibri"/>
              <a:ea typeface="Calibri"/>
              <a:cs typeface="Calibri"/>
              <a:sym typeface="Calibri"/>
            </a:endParaRPr>
          </a:p>
          <a:p>
            <a:pPr indent="-438150" lvl="0" marL="457200" rtl="0" algn="l">
              <a:lnSpc>
                <a:spcPct val="115000"/>
              </a:lnSpc>
              <a:spcBef>
                <a:spcPts val="0"/>
              </a:spcBef>
              <a:spcAft>
                <a:spcPts val="0"/>
              </a:spcAft>
              <a:buClr>
                <a:srgbClr val="AF7B51"/>
              </a:buClr>
              <a:buSzPts val="3300"/>
              <a:buFont typeface="Calibri"/>
              <a:buChar char="➢"/>
            </a:pPr>
            <a:r>
              <a:rPr lang="en-US" sz="3300">
                <a:solidFill>
                  <a:schemeClr val="dk1"/>
                </a:solidFill>
                <a:latin typeface="Calibri"/>
                <a:ea typeface="Calibri"/>
                <a:cs typeface="Calibri"/>
                <a:sym typeface="Calibri"/>
              </a:rPr>
              <a:t>J-Hooks in hallways</a:t>
            </a:r>
            <a:endParaRPr sz="3300">
              <a:solidFill>
                <a:schemeClr val="dk1"/>
              </a:solidFill>
              <a:latin typeface="Calibri"/>
              <a:ea typeface="Calibri"/>
              <a:cs typeface="Calibri"/>
              <a:sym typeface="Calibri"/>
            </a:endParaRPr>
          </a:p>
          <a:p>
            <a:pPr indent="-438150" lvl="0" marL="457200" rtl="0" algn="l">
              <a:lnSpc>
                <a:spcPct val="115000"/>
              </a:lnSpc>
              <a:spcBef>
                <a:spcPts val="0"/>
              </a:spcBef>
              <a:spcAft>
                <a:spcPts val="0"/>
              </a:spcAft>
              <a:buClr>
                <a:srgbClr val="AF7B51"/>
              </a:buClr>
              <a:buSzPts val="3300"/>
              <a:buFont typeface="Calibri"/>
              <a:buChar char="➢"/>
            </a:pPr>
            <a:r>
              <a:rPr lang="en-US" sz="3300">
                <a:solidFill>
                  <a:schemeClr val="dk1"/>
                </a:solidFill>
                <a:latin typeface="Calibri"/>
                <a:ea typeface="Calibri"/>
                <a:cs typeface="Calibri"/>
                <a:sym typeface="Calibri"/>
              </a:rPr>
              <a:t>Metal raceways in classrooms</a:t>
            </a:r>
            <a:endParaRPr sz="33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d75d38cb69_0_1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32" name="Google Shape;232;g2d75d38cb69_0_14"/>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33" name="Google Shape;233;g2d75d38cb69_0_14"/>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Cisco Webex Calling</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(Overview)</a:t>
            </a:r>
            <a:endParaRPr b="1" sz="2600">
              <a:solidFill>
                <a:srgbClr val="233A44"/>
              </a:solidFill>
              <a:latin typeface="Calibri"/>
              <a:ea typeface="Calibri"/>
              <a:cs typeface="Calibri"/>
              <a:sym typeface="Calibri"/>
            </a:endParaRPr>
          </a:p>
        </p:txBody>
      </p:sp>
      <p:sp>
        <p:nvSpPr>
          <p:cNvPr id="234" name="Google Shape;234;g2d75d38cb69_0_14"/>
          <p:cNvSpPr txBox="1"/>
          <p:nvPr/>
        </p:nvSpPr>
        <p:spPr>
          <a:xfrm>
            <a:off x="249200" y="1276500"/>
            <a:ext cx="5586900" cy="5612100"/>
          </a:xfrm>
          <a:prstGeom prst="rect">
            <a:avLst/>
          </a:prstGeom>
          <a:noFill/>
          <a:ln>
            <a:noFill/>
          </a:ln>
        </p:spPr>
        <p:txBody>
          <a:bodyPr anchorCtr="0" anchor="t" bIns="91425" lIns="91425" spcFirstLastPara="1" rIns="91425" wrap="square" tIns="91425">
            <a:spAutoFit/>
          </a:bodyPr>
          <a:lstStyle/>
          <a:p>
            <a:pPr indent="-438150" lvl="1" marL="9144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100% Cloud based</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Software updates pushed from Cloud</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Less on-premise hardware to support and replace</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Native support with Singlewire Informacast Notification and Paging integration software  (Cloud based)</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Call recording</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Messaging platform</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Business SMS Texting</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Softphone native (mobile, Chrome, desktop)</a:t>
            </a:r>
            <a:endParaRPr sz="2200">
              <a:solidFill>
                <a:schemeClr val="dk1"/>
              </a:solidFill>
              <a:latin typeface="Calibri"/>
              <a:ea typeface="Calibri"/>
              <a:cs typeface="Calibri"/>
              <a:sym typeface="Calibri"/>
            </a:endParaRPr>
          </a:p>
          <a:p>
            <a:pPr indent="0" lvl="0" marL="914400" rtl="0" algn="l">
              <a:spcBef>
                <a:spcPts val="600"/>
              </a:spcBef>
              <a:spcAft>
                <a:spcPts val="0"/>
              </a:spcAft>
              <a:buNone/>
            </a:pPr>
            <a:r>
              <a:t/>
            </a:r>
            <a:endParaRPr sz="2200">
              <a:solidFill>
                <a:srgbClr val="233A44"/>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235" name="Google Shape;235;g2d75d38cb69_0_14"/>
          <p:cNvSpPr txBox="1"/>
          <p:nvPr/>
        </p:nvSpPr>
        <p:spPr>
          <a:xfrm>
            <a:off x="5969575" y="1276500"/>
            <a:ext cx="6130500" cy="4782300"/>
          </a:xfrm>
          <a:prstGeom prst="rect">
            <a:avLst/>
          </a:prstGeom>
          <a:noFill/>
          <a:ln>
            <a:noFill/>
          </a:ln>
        </p:spPr>
        <p:txBody>
          <a:bodyPr anchorCtr="0" anchor="t" bIns="91425" lIns="91425" spcFirstLastPara="1" rIns="91425" wrap="square" tIns="91425">
            <a:spAutoFit/>
          </a:bodyPr>
          <a:lstStyle/>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Masks personal mobile number to make school calls</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E911 Compliance</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Ray Baums Act</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Kari’s Law</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Alyssa’s Law (NJ, NY, FL)</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SPAM Filter</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Noto Sans Symbols"/>
              <a:buChar char="⮚"/>
            </a:pPr>
            <a:r>
              <a:rPr lang="en-US" sz="2200">
                <a:solidFill>
                  <a:schemeClr val="dk1"/>
                </a:solidFill>
                <a:latin typeface="Calibri"/>
                <a:ea typeface="Calibri"/>
                <a:cs typeface="Calibri"/>
                <a:sym typeface="Calibri"/>
              </a:rPr>
              <a:t>Voicemail Transcription</a:t>
            </a:r>
            <a:endParaRPr sz="22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Language translation</a:t>
            </a:r>
            <a:endParaRPr sz="2200">
              <a:solidFill>
                <a:schemeClr val="dk1"/>
              </a:solidFill>
              <a:latin typeface="Calibri"/>
              <a:ea typeface="Calibri"/>
              <a:cs typeface="Calibri"/>
              <a:sym typeface="Calibri"/>
            </a:endParaRPr>
          </a:p>
          <a:p>
            <a:pPr indent="0" lvl="0" marL="914400" rtl="0" algn="l">
              <a:spcBef>
                <a:spcPts val="600"/>
              </a:spcBef>
              <a:spcAft>
                <a:spcPts val="0"/>
              </a:spcAft>
              <a:buNone/>
            </a:pPr>
            <a:r>
              <a:t/>
            </a:r>
            <a:endParaRPr sz="2200">
              <a:solidFill>
                <a:srgbClr val="233A44"/>
              </a:solidFill>
              <a:latin typeface="Calibri"/>
              <a:ea typeface="Calibri"/>
              <a:cs typeface="Calibri"/>
              <a:sym typeface="Calibri"/>
            </a:endParaRPr>
          </a:p>
          <a:p>
            <a:pPr indent="0" lvl="0" marL="914400" rtl="0" algn="l">
              <a:spcBef>
                <a:spcPts val="0"/>
              </a:spcBef>
              <a:spcAft>
                <a:spcPts val="0"/>
              </a:spcAft>
              <a:buNone/>
            </a:pPr>
            <a:r>
              <a:t/>
            </a:r>
            <a:endParaRPr sz="2200">
              <a:solidFill>
                <a:srgbClr val="233A44"/>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d75d38cb69_0_2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41" name="Google Shape;241;g2d75d38cb69_0_24"/>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42" name="Google Shape;242;g2d75d38cb69_0_24"/>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Cisco Webex Calling</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(Components)</a:t>
            </a:r>
            <a:endParaRPr b="1" sz="2600">
              <a:solidFill>
                <a:srgbClr val="233A44"/>
              </a:solidFill>
              <a:latin typeface="Calibri"/>
              <a:ea typeface="Calibri"/>
              <a:cs typeface="Calibri"/>
              <a:sym typeface="Calibri"/>
            </a:endParaRPr>
          </a:p>
        </p:txBody>
      </p:sp>
      <p:sp>
        <p:nvSpPr>
          <p:cNvPr id="243" name="Google Shape;243;g2d75d38cb69_0_24"/>
          <p:cNvSpPr txBox="1"/>
          <p:nvPr/>
        </p:nvSpPr>
        <p:spPr>
          <a:xfrm>
            <a:off x="965275" y="1504025"/>
            <a:ext cx="5817000" cy="2470500"/>
          </a:xfrm>
          <a:prstGeom prst="rect">
            <a:avLst/>
          </a:prstGeom>
          <a:noFill/>
          <a:ln>
            <a:noFill/>
          </a:ln>
        </p:spPr>
        <p:txBody>
          <a:bodyPr anchorCtr="0" anchor="t" bIns="91425" lIns="91425" spcFirstLastPara="1" rIns="91425" wrap="square" tIns="91425">
            <a:spAutoFit/>
          </a:bodyPr>
          <a:lstStyle/>
          <a:p>
            <a:pPr indent="-438150" lvl="1" marL="914400" rtl="0" algn="l">
              <a:lnSpc>
                <a:spcPct val="115000"/>
              </a:lnSpc>
              <a:spcBef>
                <a:spcPts val="0"/>
              </a:spcBef>
              <a:spcAft>
                <a:spcPts val="0"/>
              </a:spcAft>
              <a:buClr>
                <a:srgbClr val="AF7B51"/>
              </a:buClr>
              <a:buSzPts val="2200"/>
              <a:buFont typeface="Calibri"/>
              <a:buChar char="⮚"/>
            </a:pPr>
            <a:r>
              <a:rPr lang="en-US" sz="1800">
                <a:solidFill>
                  <a:schemeClr val="dk1"/>
                </a:solidFill>
                <a:latin typeface="Calibri"/>
                <a:ea typeface="Calibri"/>
                <a:cs typeface="Calibri"/>
                <a:sym typeface="Calibri"/>
              </a:rPr>
              <a:t>(275) Cisco A-FLEX-3 licenses</a:t>
            </a:r>
            <a:endParaRPr>
              <a:solidFill>
                <a:srgbClr val="FF0000"/>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1800">
                <a:solidFill>
                  <a:schemeClr val="dk1"/>
                </a:solidFill>
                <a:latin typeface="Calibri"/>
                <a:ea typeface="Calibri"/>
                <a:cs typeface="Calibri"/>
                <a:sym typeface="Calibri"/>
              </a:rPr>
              <a:t>(2) Cisco C8200L voice gateway routers / SRST</a:t>
            </a:r>
            <a:endParaRPr sz="18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1800">
                <a:solidFill>
                  <a:schemeClr val="dk1"/>
                </a:solidFill>
                <a:latin typeface="Calibri"/>
                <a:ea typeface="Calibri"/>
                <a:cs typeface="Calibri"/>
                <a:sym typeface="Calibri"/>
              </a:rPr>
              <a:t>(252) Cisco 9841 IP Phones</a:t>
            </a:r>
            <a:endParaRPr sz="18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1800">
                <a:solidFill>
                  <a:schemeClr val="dk1"/>
                </a:solidFill>
                <a:latin typeface="Calibri"/>
                <a:ea typeface="Calibri"/>
                <a:cs typeface="Calibri"/>
                <a:sym typeface="Calibri"/>
              </a:rPr>
              <a:t>(59) Cisco 9861 IP Phones</a:t>
            </a:r>
            <a:endParaRPr sz="18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1800">
                <a:solidFill>
                  <a:schemeClr val="dk1"/>
                </a:solidFill>
                <a:latin typeface="Calibri"/>
                <a:ea typeface="Calibri"/>
                <a:cs typeface="Calibri"/>
                <a:sym typeface="Calibri"/>
              </a:rPr>
              <a:t>(4) </a:t>
            </a:r>
            <a:r>
              <a:rPr lang="en-US" sz="1800">
                <a:solidFill>
                  <a:schemeClr val="dk1"/>
                </a:solidFill>
                <a:latin typeface="Calibri"/>
                <a:ea typeface="Calibri"/>
                <a:cs typeface="Calibri"/>
                <a:sym typeface="Calibri"/>
              </a:rPr>
              <a:t>Cisco 8832 IP Phones</a:t>
            </a:r>
            <a:endParaRPr sz="1800">
              <a:solidFill>
                <a:schemeClr val="dk1"/>
              </a:solidFill>
              <a:latin typeface="Calibri"/>
              <a:ea typeface="Calibri"/>
              <a:cs typeface="Calibri"/>
              <a:sym typeface="Calibri"/>
            </a:endParaRPr>
          </a:p>
          <a:p>
            <a:pPr indent="-438150" lvl="1" marL="914400" rtl="0" algn="l">
              <a:lnSpc>
                <a:spcPct val="115000"/>
              </a:lnSpc>
              <a:spcBef>
                <a:spcPts val="0"/>
              </a:spcBef>
              <a:spcAft>
                <a:spcPts val="0"/>
              </a:spcAft>
              <a:buClr>
                <a:srgbClr val="AF7B51"/>
              </a:buClr>
              <a:buSzPts val="2200"/>
              <a:buFont typeface="Calibri"/>
              <a:buChar char="⮚"/>
            </a:pPr>
            <a:r>
              <a:rPr lang="en-US" sz="1800">
                <a:solidFill>
                  <a:schemeClr val="dk1"/>
                </a:solidFill>
                <a:latin typeface="Calibri"/>
                <a:ea typeface="Calibri"/>
                <a:cs typeface="Calibri"/>
                <a:sym typeface="Calibri"/>
              </a:rPr>
              <a:t>Cisco ATA192 analog adapters</a:t>
            </a:r>
            <a:endParaRPr sz="2200">
              <a:solidFill>
                <a:schemeClr val="dk1"/>
              </a:solidFill>
              <a:latin typeface="Calibri"/>
              <a:ea typeface="Calibri"/>
              <a:cs typeface="Calibri"/>
              <a:sym typeface="Calibri"/>
            </a:endParaRPr>
          </a:p>
        </p:txBody>
      </p:sp>
      <p:pic>
        <p:nvPicPr>
          <p:cNvPr id="244" name="Google Shape;244;g2d75d38cb69_0_24"/>
          <p:cNvPicPr preferRelativeResize="0"/>
          <p:nvPr/>
        </p:nvPicPr>
        <p:blipFill>
          <a:blip r:embed="rId4">
            <a:alphaModFix/>
          </a:blip>
          <a:stretch>
            <a:fillRect/>
          </a:stretch>
        </p:blipFill>
        <p:spPr>
          <a:xfrm>
            <a:off x="8422025" y="1276488"/>
            <a:ext cx="2696975" cy="1845525"/>
          </a:xfrm>
          <a:prstGeom prst="rect">
            <a:avLst/>
          </a:prstGeom>
          <a:noFill/>
          <a:ln>
            <a:noFill/>
          </a:ln>
        </p:spPr>
      </p:pic>
      <p:pic>
        <p:nvPicPr>
          <p:cNvPr id="245" name="Google Shape;245;g2d75d38cb69_0_24"/>
          <p:cNvPicPr preferRelativeResize="0"/>
          <p:nvPr/>
        </p:nvPicPr>
        <p:blipFill>
          <a:blip r:embed="rId5">
            <a:alphaModFix/>
          </a:blip>
          <a:stretch>
            <a:fillRect/>
          </a:stretch>
        </p:blipFill>
        <p:spPr>
          <a:xfrm>
            <a:off x="8840763" y="876300"/>
            <a:ext cx="2068600" cy="501850"/>
          </a:xfrm>
          <a:prstGeom prst="rect">
            <a:avLst/>
          </a:prstGeom>
          <a:noFill/>
          <a:ln>
            <a:noFill/>
          </a:ln>
        </p:spPr>
      </p:pic>
      <p:pic>
        <p:nvPicPr>
          <p:cNvPr id="246" name="Google Shape;246;g2d75d38cb69_0_24"/>
          <p:cNvPicPr preferRelativeResize="0"/>
          <p:nvPr/>
        </p:nvPicPr>
        <p:blipFill>
          <a:blip r:embed="rId6">
            <a:alphaModFix/>
          </a:blip>
          <a:stretch>
            <a:fillRect/>
          </a:stretch>
        </p:blipFill>
        <p:spPr>
          <a:xfrm>
            <a:off x="5845075" y="3296319"/>
            <a:ext cx="2696975" cy="1824407"/>
          </a:xfrm>
          <a:prstGeom prst="rect">
            <a:avLst/>
          </a:prstGeom>
          <a:noFill/>
          <a:ln>
            <a:noFill/>
          </a:ln>
        </p:spPr>
      </p:pic>
      <p:pic>
        <p:nvPicPr>
          <p:cNvPr id="247" name="Google Shape;247;g2d75d38cb69_0_24"/>
          <p:cNvPicPr preferRelativeResize="0"/>
          <p:nvPr/>
        </p:nvPicPr>
        <p:blipFill>
          <a:blip r:embed="rId7">
            <a:alphaModFix/>
          </a:blip>
          <a:stretch>
            <a:fillRect/>
          </a:stretch>
        </p:blipFill>
        <p:spPr>
          <a:xfrm>
            <a:off x="6327875" y="2775875"/>
            <a:ext cx="2094140" cy="501850"/>
          </a:xfrm>
          <a:prstGeom prst="rect">
            <a:avLst/>
          </a:prstGeom>
          <a:noFill/>
          <a:ln>
            <a:noFill/>
          </a:ln>
        </p:spPr>
      </p:pic>
      <p:pic>
        <p:nvPicPr>
          <p:cNvPr id="248" name="Google Shape;248;g2d75d38cb69_0_24"/>
          <p:cNvPicPr preferRelativeResize="0"/>
          <p:nvPr/>
        </p:nvPicPr>
        <p:blipFill>
          <a:blip r:embed="rId8">
            <a:alphaModFix/>
          </a:blip>
          <a:stretch>
            <a:fillRect/>
          </a:stretch>
        </p:blipFill>
        <p:spPr>
          <a:xfrm>
            <a:off x="9131709" y="4133650"/>
            <a:ext cx="2295075" cy="1667724"/>
          </a:xfrm>
          <a:prstGeom prst="rect">
            <a:avLst/>
          </a:prstGeom>
          <a:noFill/>
          <a:ln>
            <a:noFill/>
          </a:ln>
        </p:spPr>
      </p:pic>
      <p:pic>
        <p:nvPicPr>
          <p:cNvPr id="249" name="Google Shape;249;g2d75d38cb69_0_24"/>
          <p:cNvPicPr preferRelativeResize="0"/>
          <p:nvPr/>
        </p:nvPicPr>
        <p:blipFill>
          <a:blip r:embed="rId9">
            <a:alphaModFix/>
          </a:blip>
          <a:stretch>
            <a:fillRect/>
          </a:stretch>
        </p:blipFill>
        <p:spPr>
          <a:xfrm>
            <a:off x="9244950" y="3631800"/>
            <a:ext cx="2068594" cy="50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d75d38cb69_0_57"/>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55" name="Google Shape;255;g2d75d38cb69_0_57"/>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56" name="Google Shape;256;g2d75d38cb69_0_57"/>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Meraki Wireless</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(Overview)</a:t>
            </a:r>
            <a:endParaRPr b="1" sz="2600">
              <a:solidFill>
                <a:srgbClr val="233A44"/>
              </a:solidFill>
              <a:latin typeface="Calibri"/>
              <a:ea typeface="Calibri"/>
              <a:cs typeface="Calibri"/>
              <a:sym typeface="Calibri"/>
            </a:endParaRPr>
          </a:p>
        </p:txBody>
      </p:sp>
      <p:sp>
        <p:nvSpPr>
          <p:cNvPr id="257" name="Google Shape;257;g2d75d38cb69_0_57"/>
          <p:cNvSpPr txBox="1"/>
          <p:nvPr/>
        </p:nvSpPr>
        <p:spPr>
          <a:xfrm>
            <a:off x="1116850" y="1156800"/>
            <a:ext cx="8131800" cy="4629900"/>
          </a:xfrm>
          <a:prstGeom prst="rect">
            <a:avLst/>
          </a:prstGeom>
          <a:noFill/>
          <a:ln>
            <a:noFill/>
          </a:ln>
        </p:spPr>
        <p:txBody>
          <a:bodyPr anchorCtr="0" anchor="t" bIns="91425" lIns="91425" spcFirstLastPara="1" rIns="91425" wrap="square" tIns="91425">
            <a:spAutoFit/>
          </a:bodyPr>
          <a:lstStyle/>
          <a:p>
            <a:pPr indent="-412750" lvl="0" marL="45720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Coverage to include HS/MS/ES and ES athletic field</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Streamlined management - Meraki dashboard</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Scalability &amp; </a:t>
            </a:r>
            <a:r>
              <a:rPr lang="en-US" sz="2900">
                <a:solidFill>
                  <a:schemeClr val="dk1"/>
                </a:solidFill>
                <a:latin typeface="Calibri"/>
                <a:ea typeface="Calibri"/>
                <a:cs typeface="Calibri"/>
                <a:sym typeface="Calibri"/>
              </a:rPr>
              <a:t>Resiliency</a:t>
            </a:r>
            <a:r>
              <a:rPr lang="en-US" sz="2900">
                <a:solidFill>
                  <a:schemeClr val="dk1"/>
                </a:solidFill>
                <a:latin typeface="Calibri"/>
                <a:ea typeface="Calibri"/>
                <a:cs typeface="Calibri"/>
                <a:sym typeface="Calibri"/>
              </a:rPr>
              <a:t> – No WLAN controller to limit network growth</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Security - Layer 3 and 7 Firewall Processing Order</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Instant access to enhanced features / upgrades</a:t>
            </a:r>
            <a:endParaRPr sz="2900">
              <a:solidFill>
                <a:schemeClr val="dk1"/>
              </a:solidFill>
              <a:latin typeface="Calibri"/>
              <a:ea typeface="Calibri"/>
              <a:cs typeface="Calibri"/>
              <a:sym typeface="Calibri"/>
            </a:endParaRPr>
          </a:p>
          <a:p>
            <a:pPr indent="-412750" lvl="0" marL="45720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Real-time analytics</a:t>
            </a:r>
            <a:endParaRPr sz="29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d75d38cb69_0_47"/>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63" name="Google Shape;263;g2d75d38cb69_0_47"/>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64" name="Google Shape;264;g2d75d38cb69_0_47"/>
          <p:cNvSpPr txBox="1"/>
          <p:nvPr/>
        </p:nvSpPr>
        <p:spPr>
          <a:xfrm>
            <a:off x="1628150"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Meraki Wireless</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(Components)</a:t>
            </a:r>
            <a:endParaRPr b="1" sz="2600">
              <a:solidFill>
                <a:srgbClr val="233A44"/>
              </a:solidFill>
              <a:latin typeface="Calibri"/>
              <a:ea typeface="Calibri"/>
              <a:cs typeface="Calibri"/>
              <a:sym typeface="Calibri"/>
            </a:endParaRPr>
          </a:p>
        </p:txBody>
      </p:sp>
      <p:sp>
        <p:nvSpPr>
          <p:cNvPr id="265" name="Google Shape;265;g2d75d38cb69_0_47"/>
          <p:cNvSpPr txBox="1"/>
          <p:nvPr/>
        </p:nvSpPr>
        <p:spPr>
          <a:xfrm>
            <a:off x="2255925" y="1338000"/>
            <a:ext cx="8131800" cy="28953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rgbClr val="AF7B51"/>
              </a:buClr>
              <a:buSzPts val="2800"/>
              <a:buFont typeface="Calibri"/>
              <a:buChar char="➢"/>
            </a:pPr>
            <a:r>
              <a:rPr lang="en-US" sz="2800">
                <a:solidFill>
                  <a:schemeClr val="dk1"/>
                </a:solidFill>
                <a:latin typeface="Calibri"/>
                <a:ea typeface="Calibri"/>
                <a:cs typeface="Calibri"/>
                <a:sym typeface="Calibri"/>
              </a:rPr>
              <a:t>(235) Meraki 9162 WAPs (Classroom)</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rgbClr val="AF7B51"/>
              </a:buClr>
              <a:buSzPts val="2800"/>
              <a:buFont typeface="Calibri"/>
              <a:buChar char="➢"/>
            </a:pPr>
            <a:r>
              <a:rPr lang="en-US" sz="2800">
                <a:solidFill>
                  <a:schemeClr val="dk1"/>
                </a:solidFill>
                <a:latin typeface="Calibri"/>
                <a:ea typeface="Calibri"/>
                <a:cs typeface="Calibri"/>
                <a:sym typeface="Calibri"/>
              </a:rPr>
              <a:t>(12) Meraki 9166 WAPs (High Density Space)</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rgbClr val="AF7B51"/>
              </a:buClr>
              <a:buSzPts val="2800"/>
              <a:buFont typeface="Calibri"/>
              <a:buChar char="➢"/>
            </a:pPr>
            <a:r>
              <a:rPr lang="en-US" sz="2800">
                <a:solidFill>
                  <a:schemeClr val="dk1"/>
                </a:solidFill>
                <a:latin typeface="Calibri"/>
                <a:ea typeface="Calibri"/>
                <a:cs typeface="Calibri"/>
                <a:sym typeface="Calibri"/>
              </a:rPr>
              <a:t>(6) Meraki 9163 WAPs (Outdoor)</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rgbClr val="AF7B51"/>
              </a:buClr>
              <a:buSzPts val="2800"/>
              <a:buFont typeface="Calibri"/>
              <a:buChar char="➢"/>
            </a:pPr>
            <a:r>
              <a:rPr lang="en-US" sz="2800">
                <a:solidFill>
                  <a:schemeClr val="dk1"/>
                </a:solidFill>
                <a:latin typeface="Calibri"/>
                <a:ea typeface="Calibri"/>
                <a:cs typeface="Calibri"/>
                <a:sym typeface="Calibri"/>
              </a:rPr>
              <a:t>(1) Meraki MX68 router/security appliance</a:t>
            </a:r>
            <a:endParaRPr sz="28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id="266" name="Google Shape;266;g2d75d38cb69_0_47"/>
          <p:cNvPicPr preferRelativeResize="0"/>
          <p:nvPr/>
        </p:nvPicPr>
        <p:blipFill>
          <a:blip r:embed="rId4">
            <a:alphaModFix/>
          </a:blip>
          <a:stretch>
            <a:fillRect/>
          </a:stretch>
        </p:blipFill>
        <p:spPr>
          <a:xfrm>
            <a:off x="855875" y="4088701"/>
            <a:ext cx="3391375" cy="1444675"/>
          </a:xfrm>
          <a:prstGeom prst="rect">
            <a:avLst/>
          </a:prstGeom>
          <a:noFill/>
          <a:ln>
            <a:noFill/>
          </a:ln>
        </p:spPr>
      </p:pic>
      <p:sp>
        <p:nvSpPr>
          <p:cNvPr id="267" name="Google Shape;267;g2d75d38cb69_0_47"/>
          <p:cNvSpPr txBox="1"/>
          <p:nvPr/>
        </p:nvSpPr>
        <p:spPr>
          <a:xfrm>
            <a:off x="1521175" y="3466400"/>
            <a:ext cx="2173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200">
                <a:solidFill>
                  <a:srgbClr val="233A44"/>
                </a:solidFill>
                <a:latin typeface="Calibri"/>
                <a:ea typeface="Calibri"/>
                <a:cs typeface="Calibri"/>
                <a:sym typeface="Calibri"/>
              </a:rPr>
              <a:t>Meraki 9162</a:t>
            </a:r>
            <a:endParaRPr b="1" sz="2600">
              <a:solidFill>
                <a:srgbClr val="233A44"/>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d75d38cb69_0_39"/>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73" name="Google Shape;273;g2d75d38cb69_0_39"/>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74" name="Google Shape;274;g2d75d38cb69_0_39"/>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Public Address / Clock</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(Overview)</a:t>
            </a:r>
            <a:endParaRPr b="1" sz="2600">
              <a:solidFill>
                <a:srgbClr val="233A44"/>
              </a:solidFill>
              <a:latin typeface="Calibri"/>
              <a:ea typeface="Calibri"/>
              <a:cs typeface="Calibri"/>
              <a:sym typeface="Calibri"/>
            </a:endParaRPr>
          </a:p>
        </p:txBody>
      </p:sp>
      <p:sp>
        <p:nvSpPr>
          <p:cNvPr id="275" name="Google Shape;275;g2d75d38cb69_0_39"/>
          <p:cNvSpPr txBox="1"/>
          <p:nvPr/>
        </p:nvSpPr>
        <p:spPr>
          <a:xfrm>
            <a:off x="746775" y="1579225"/>
            <a:ext cx="103473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Upgrades for existing Jr/Sr PA systems</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Enhance safety and security with one comprehensive,district-wide platform</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Solution integrates with Cisco VoIP phone system</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Compatible with approved 3rd party software from Cisco, Singlewire, etc.</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Combination clock and PA speaker unit includes high-definition full-color LED display</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Singlewire Fusion software provides integrated paging and alert notification</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Bell scheduler </a:t>
            </a:r>
            <a:endParaRPr sz="2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d75d38cb69_0_65"/>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81" name="Google Shape;281;g2d75d38cb69_0_65"/>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82" name="Google Shape;282;g2d75d38cb69_0_65"/>
          <p:cNvSpPr txBox="1"/>
          <p:nvPr/>
        </p:nvSpPr>
        <p:spPr>
          <a:xfrm>
            <a:off x="1682325" y="280475"/>
            <a:ext cx="9103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233A44"/>
                </a:solidFill>
                <a:latin typeface="Calibri"/>
                <a:ea typeface="Calibri"/>
                <a:cs typeface="Calibri"/>
                <a:sym typeface="Calibri"/>
              </a:rPr>
              <a:t>Public Address / Clock</a:t>
            </a:r>
            <a:endParaRPr b="1" sz="3000">
              <a:solidFill>
                <a:srgbClr val="233A44"/>
              </a:solidFill>
              <a:latin typeface="Calibri"/>
              <a:ea typeface="Calibri"/>
              <a:cs typeface="Calibri"/>
              <a:sym typeface="Calibri"/>
            </a:endParaRPr>
          </a:p>
          <a:p>
            <a:pPr indent="0" lvl="0" marL="0" rtl="0" algn="ctr">
              <a:spcBef>
                <a:spcPts val="0"/>
              </a:spcBef>
              <a:spcAft>
                <a:spcPts val="0"/>
              </a:spcAft>
              <a:buNone/>
            </a:pPr>
            <a:r>
              <a:rPr b="1" lang="en-US" sz="2600">
                <a:solidFill>
                  <a:srgbClr val="233A44"/>
                </a:solidFill>
                <a:latin typeface="Calibri"/>
                <a:ea typeface="Calibri"/>
                <a:cs typeface="Calibri"/>
                <a:sym typeface="Calibri"/>
              </a:rPr>
              <a:t>(Components)</a:t>
            </a:r>
            <a:endParaRPr b="1" sz="2600">
              <a:solidFill>
                <a:srgbClr val="233A44"/>
              </a:solidFill>
              <a:latin typeface="Calibri"/>
              <a:ea typeface="Calibri"/>
              <a:cs typeface="Calibri"/>
              <a:sym typeface="Calibri"/>
            </a:endParaRPr>
          </a:p>
        </p:txBody>
      </p:sp>
      <p:sp>
        <p:nvSpPr>
          <p:cNvPr id="283" name="Google Shape;283;g2d75d38cb69_0_65"/>
          <p:cNvSpPr txBox="1"/>
          <p:nvPr/>
        </p:nvSpPr>
        <p:spPr>
          <a:xfrm>
            <a:off x="746775" y="1579225"/>
            <a:ext cx="10347300" cy="40281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Miscellaneous components for upgrade of </a:t>
            </a:r>
            <a:r>
              <a:rPr lang="en-US" sz="2200">
                <a:solidFill>
                  <a:schemeClr val="dk1"/>
                </a:solidFill>
                <a:latin typeface="Calibri"/>
                <a:ea typeface="Calibri"/>
                <a:cs typeface="Calibri"/>
                <a:sym typeface="Calibri"/>
              </a:rPr>
              <a:t>existing</a:t>
            </a:r>
            <a:r>
              <a:rPr lang="en-US" sz="2200">
                <a:solidFill>
                  <a:schemeClr val="dk1"/>
                </a:solidFill>
                <a:latin typeface="Calibri"/>
                <a:ea typeface="Calibri"/>
                <a:cs typeface="Calibri"/>
                <a:sym typeface="Calibri"/>
              </a:rPr>
              <a:t> analog PA systems for HS/JR HS (amplifiers, etc.)</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(74) Advanced Network Devices PA/clock unit for hallways</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Cat6A cables for HS/JR HS</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Singlewire Fusion licenses / appliances</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Atlas zone controllers</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rgbClr val="AF7B51"/>
              </a:buClr>
              <a:buSzPts val="2200"/>
              <a:buFont typeface="Calibri"/>
              <a:buChar char="➢"/>
            </a:pPr>
            <a:r>
              <a:rPr lang="en-US" sz="2200">
                <a:solidFill>
                  <a:schemeClr val="dk1"/>
                </a:solidFill>
                <a:latin typeface="Calibri"/>
                <a:ea typeface="Calibri"/>
                <a:cs typeface="Calibri"/>
                <a:sym typeface="Calibri"/>
              </a:rPr>
              <a:t>RedSky Horizon E911 license</a:t>
            </a:r>
            <a:endParaRPr sz="2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id="284" name="Google Shape;284;g2d75d38cb69_0_65"/>
          <p:cNvPicPr preferRelativeResize="0"/>
          <p:nvPr/>
        </p:nvPicPr>
        <p:blipFill>
          <a:blip r:embed="rId4">
            <a:alphaModFix/>
          </a:blip>
          <a:stretch>
            <a:fillRect/>
          </a:stretch>
        </p:blipFill>
        <p:spPr>
          <a:xfrm>
            <a:off x="8277274" y="4672800"/>
            <a:ext cx="3385025" cy="1235725"/>
          </a:xfrm>
          <a:prstGeom prst="rect">
            <a:avLst/>
          </a:prstGeom>
          <a:noFill/>
          <a:ln>
            <a:noFill/>
          </a:ln>
        </p:spPr>
      </p:pic>
      <p:pic>
        <p:nvPicPr>
          <p:cNvPr id="285" name="Google Shape;285;g2d75d38cb69_0_65"/>
          <p:cNvPicPr preferRelativeResize="0"/>
          <p:nvPr/>
        </p:nvPicPr>
        <p:blipFill>
          <a:blip r:embed="rId5">
            <a:alphaModFix/>
          </a:blip>
          <a:stretch>
            <a:fillRect/>
          </a:stretch>
        </p:blipFill>
        <p:spPr>
          <a:xfrm>
            <a:off x="8487900" y="2332402"/>
            <a:ext cx="1545600" cy="21931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91" name="Google Shape;291;p24"/>
          <p:cNvPicPr preferRelativeResize="0"/>
          <p:nvPr/>
        </p:nvPicPr>
        <p:blipFill rotWithShape="1">
          <a:blip r:embed="rId3">
            <a:alphaModFix/>
          </a:blip>
          <a:srcRect b="0" l="0" r="0" t="0"/>
          <a:stretch/>
        </p:blipFill>
        <p:spPr>
          <a:xfrm>
            <a:off x="10646399" y="539858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92" name="Google Shape;292;p24"/>
          <p:cNvSpPr txBox="1"/>
          <p:nvPr/>
        </p:nvSpPr>
        <p:spPr>
          <a:xfrm>
            <a:off x="424700" y="-93250"/>
            <a:ext cx="9644700" cy="14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br>
              <a:rPr lang="en-US" sz="2700"/>
            </a:br>
            <a:r>
              <a:rPr lang="en-US" sz="2700" u="sng"/>
              <a:t>Next Steps</a:t>
            </a:r>
            <a:endParaRPr sz="2500"/>
          </a:p>
          <a:p>
            <a:pPr indent="-387350" lvl="0" marL="457200" rtl="0" algn="l">
              <a:spcBef>
                <a:spcPts val="0"/>
              </a:spcBef>
              <a:spcAft>
                <a:spcPts val="0"/>
              </a:spcAft>
              <a:buSzPts val="2500"/>
              <a:buAutoNum type="arabicPeriod"/>
            </a:pPr>
            <a:r>
              <a:rPr lang="en-US" sz="2500"/>
              <a:t>Receive </a:t>
            </a:r>
            <a:r>
              <a:rPr lang="en-US" sz="2500"/>
              <a:t>Project number from NYSED</a:t>
            </a:r>
            <a:endParaRPr sz="2500"/>
          </a:p>
          <a:p>
            <a:pPr indent="-387350" lvl="0" marL="457200" rtl="0" algn="l">
              <a:spcBef>
                <a:spcPts val="0"/>
              </a:spcBef>
              <a:spcAft>
                <a:spcPts val="0"/>
              </a:spcAft>
              <a:buSzPts val="2500"/>
              <a:buAutoNum type="arabicPeriod"/>
            </a:pPr>
            <a:r>
              <a:rPr lang="en-US" sz="2500"/>
              <a:t>Enters SSIP </a:t>
            </a:r>
            <a:r>
              <a:rPr lang="en-US" sz="2500" u="sng">
                <a:solidFill>
                  <a:schemeClr val="hlink"/>
                </a:solidFill>
                <a:hlinkClick r:id="rId4"/>
              </a:rPr>
              <a:t>information in the NYSED Portal</a:t>
            </a:r>
            <a:endParaRPr sz="2500"/>
          </a:p>
          <a:p>
            <a:pPr indent="-387350" lvl="0" marL="457200" rtl="0" algn="l">
              <a:spcBef>
                <a:spcPts val="0"/>
              </a:spcBef>
              <a:spcAft>
                <a:spcPts val="0"/>
              </a:spcAft>
              <a:buSzPts val="2500"/>
              <a:buAutoNum type="arabicPeriod"/>
            </a:pPr>
            <a:r>
              <a:rPr lang="en-US" sz="2500"/>
              <a:t>A Presentation to School Board of a preliminary Smart Schools Investment Plan. </a:t>
            </a:r>
            <a:endParaRPr sz="2500"/>
          </a:p>
          <a:p>
            <a:pPr indent="-387350" lvl="0" marL="457200" rtl="0" algn="l">
              <a:spcBef>
                <a:spcPts val="0"/>
              </a:spcBef>
              <a:spcAft>
                <a:spcPts val="0"/>
              </a:spcAft>
              <a:buSzPts val="2500"/>
              <a:buAutoNum type="arabicPeriod"/>
            </a:pPr>
            <a:r>
              <a:rPr lang="en-US" sz="2500"/>
              <a:t>The preliminary plan will be posted on the district website for at least 30 days. </a:t>
            </a:r>
            <a:endParaRPr sz="2500"/>
          </a:p>
          <a:p>
            <a:pPr indent="-387350" lvl="0" marL="457200" rtl="0" algn="l">
              <a:spcBef>
                <a:spcPts val="0"/>
              </a:spcBef>
              <a:spcAft>
                <a:spcPts val="0"/>
              </a:spcAft>
              <a:buSzPts val="2500"/>
              <a:buAutoNum type="arabicPeriod"/>
            </a:pPr>
            <a:r>
              <a:rPr lang="en-US" sz="2500"/>
              <a:t>The district will provide an email address to which any written comments on the plan should be sent.</a:t>
            </a:r>
            <a:endParaRPr sz="2500"/>
          </a:p>
          <a:p>
            <a:pPr indent="-387350" lvl="0" marL="457200" rtl="0" algn="l">
              <a:spcBef>
                <a:spcPts val="0"/>
              </a:spcBef>
              <a:spcAft>
                <a:spcPts val="0"/>
              </a:spcAft>
              <a:buSzPts val="2500"/>
              <a:buAutoNum type="arabicPeriod"/>
            </a:pPr>
            <a:r>
              <a:rPr lang="en-US" sz="2500"/>
              <a:t>After the 30 days, the school board conducts a Public hearing that enables stakeholders to respond to the SSIP plan. The district presents final plan for school board approval The final proposed plan that has been submitted has been posted on the district's website. </a:t>
            </a:r>
            <a:r>
              <a:rPr lang="en-US" sz="2500" u="sng">
                <a:solidFill>
                  <a:schemeClr val="hlink"/>
                </a:solidFill>
                <a:hlinkClick r:id="rId5"/>
              </a:rPr>
              <a:t>Link to Process</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d77f0f2636_0_1"/>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98" name="Google Shape;298;g2d77f0f2636_0_1"/>
          <p:cNvPicPr preferRelativeResize="0"/>
          <p:nvPr/>
        </p:nvPicPr>
        <p:blipFill rotWithShape="1">
          <a:blip r:embed="rId3">
            <a:alphaModFix/>
          </a:blip>
          <a:srcRect b="0" l="0" r="0" t="0"/>
          <a:stretch/>
        </p:blipFill>
        <p:spPr>
          <a:xfrm>
            <a:off x="12972074" y="206283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99" name="Google Shape;299;g2d77f0f2636_0_1"/>
          <p:cNvSpPr txBox="1"/>
          <p:nvPr/>
        </p:nvSpPr>
        <p:spPr>
          <a:xfrm>
            <a:off x="1408900" y="828750"/>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d77f0f2636_0_1"/>
          <p:cNvSpPr txBox="1"/>
          <p:nvPr/>
        </p:nvSpPr>
        <p:spPr>
          <a:xfrm>
            <a:off x="0" y="0"/>
            <a:ext cx="12379500" cy="724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100" u="sng">
                <a:solidFill>
                  <a:srgbClr val="17365D"/>
                </a:solidFill>
              </a:rPr>
              <a:t>Acknowledgements</a:t>
            </a:r>
            <a:br>
              <a:rPr lang="en-US" sz="3500">
                <a:solidFill>
                  <a:srgbClr val="17365D"/>
                </a:solidFill>
              </a:rPr>
            </a:br>
            <a:endParaRPr sz="3200">
              <a:solidFill>
                <a:srgbClr val="17365D"/>
              </a:solidFill>
            </a:endParaRPr>
          </a:p>
          <a:p>
            <a:pPr indent="0" lvl="0" marL="457200" marR="0" rtl="0" algn="l">
              <a:lnSpc>
                <a:spcPct val="100000"/>
              </a:lnSpc>
              <a:spcBef>
                <a:spcPts val="0"/>
              </a:spcBef>
              <a:spcAft>
                <a:spcPts val="0"/>
              </a:spcAft>
              <a:buNone/>
            </a:pPr>
            <a:r>
              <a:rPr b="1" i="1" lang="en-US" sz="2600">
                <a:solidFill>
                  <a:srgbClr val="17365D"/>
                </a:solidFill>
              </a:rPr>
              <a:t>For their collaboration &amp; supporting technology for students and staff</a:t>
            </a:r>
            <a:br>
              <a:rPr b="1" i="1" lang="en-US" sz="2600">
                <a:solidFill>
                  <a:srgbClr val="17365D"/>
                </a:solidFill>
              </a:rPr>
            </a:br>
            <a:r>
              <a:rPr b="1" i="1" lang="en-US" sz="2600">
                <a:solidFill>
                  <a:srgbClr val="17365D"/>
                </a:solidFill>
              </a:rPr>
              <a:t>in the district, a special thank you to:</a:t>
            </a:r>
            <a:br>
              <a:rPr lang="en-US" sz="2700">
                <a:solidFill>
                  <a:srgbClr val="17365D"/>
                </a:solidFill>
              </a:rPr>
            </a:b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BOE Members, Superintendent, District and Building Administration, </a:t>
            </a:r>
            <a:br>
              <a:rPr lang="en-US" sz="2700">
                <a:solidFill>
                  <a:srgbClr val="17365D"/>
                </a:solidFill>
              </a:rPr>
            </a:br>
            <a:r>
              <a:rPr lang="en-US" sz="2700">
                <a:solidFill>
                  <a:srgbClr val="17365D"/>
                </a:solidFill>
              </a:rPr>
              <a:t>All Instructional and Non-Instructional Staff</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Hudson CSD Community,Voters, Partners, Agencies </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Hudson CSD Students and their families</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District Technology Department</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District Technology Committee</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All our software and hardware Vendor Partners including the various </a:t>
            </a:r>
            <a:br>
              <a:rPr lang="en-US" sz="2700">
                <a:solidFill>
                  <a:srgbClr val="17365D"/>
                </a:solidFill>
              </a:rPr>
            </a:br>
            <a:r>
              <a:rPr lang="en-US" sz="2700">
                <a:solidFill>
                  <a:srgbClr val="17365D"/>
                </a:solidFill>
              </a:rPr>
              <a:t>BOCES (Questar &amp; NERIC &amp; Other BOCES)</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Digital Promise,Verizon Innovative Learning Program</a:t>
            </a:r>
            <a:endParaRPr b="0" i="0" sz="27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2d773f5aa09_4_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71" name="Google Shape;71;g2d773f5aa09_4_0"/>
          <p:cNvPicPr preferRelativeResize="0"/>
          <p:nvPr/>
        </p:nvPicPr>
        <p:blipFill rotWithShape="1">
          <a:blip r:embed="rId3">
            <a:alphaModFix/>
          </a:blip>
          <a:srcRect b="0" l="0" r="0" t="0"/>
          <a:stretch/>
        </p:blipFill>
        <p:spPr>
          <a:xfrm>
            <a:off x="12972074" y="206283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72" name="Google Shape;72;g2d773f5aa09_4_0"/>
          <p:cNvSpPr txBox="1"/>
          <p:nvPr/>
        </p:nvSpPr>
        <p:spPr>
          <a:xfrm>
            <a:off x="1408900" y="828750"/>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d773f5aa09_4_0"/>
          <p:cNvSpPr txBox="1"/>
          <p:nvPr/>
        </p:nvSpPr>
        <p:spPr>
          <a:xfrm>
            <a:off x="0" y="0"/>
            <a:ext cx="11867400" cy="775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100" u="sng">
                <a:solidFill>
                  <a:srgbClr val="17365D"/>
                </a:solidFill>
              </a:rPr>
              <a:t>HCSD Technology Update for:</a:t>
            </a:r>
            <a:br>
              <a:rPr lang="en-US" sz="3500">
                <a:solidFill>
                  <a:srgbClr val="17365D"/>
                </a:solidFill>
              </a:rPr>
            </a:br>
            <a:br>
              <a:rPr lang="en-US" sz="3500">
                <a:solidFill>
                  <a:srgbClr val="17365D"/>
                </a:solidFill>
              </a:rPr>
            </a:br>
            <a:endParaRPr sz="3200">
              <a:solidFill>
                <a:srgbClr val="17365D"/>
              </a:solidFill>
            </a:endParaRPr>
          </a:p>
          <a:p>
            <a:pPr indent="-431800" lvl="0" marL="457200" marR="0" rtl="0" algn="l">
              <a:lnSpc>
                <a:spcPct val="100000"/>
              </a:lnSpc>
              <a:spcBef>
                <a:spcPts val="0"/>
              </a:spcBef>
              <a:spcAft>
                <a:spcPts val="0"/>
              </a:spcAft>
              <a:buClr>
                <a:srgbClr val="17365D"/>
              </a:buClr>
              <a:buSzPts val="3200"/>
              <a:buChar char="●"/>
            </a:pPr>
            <a:r>
              <a:rPr lang="en-US" sz="3200">
                <a:solidFill>
                  <a:srgbClr val="17365D"/>
                </a:solidFill>
              </a:rPr>
              <a:t>Technology Progress in the District (2020- 2025</a:t>
            </a:r>
            <a:r>
              <a:rPr lang="en-US" sz="3200">
                <a:solidFill>
                  <a:srgbClr val="17365D"/>
                </a:solidFill>
              </a:rPr>
              <a:t> School Years</a:t>
            </a:r>
            <a:r>
              <a:rPr lang="en-US" sz="3200">
                <a:solidFill>
                  <a:srgbClr val="17365D"/>
                </a:solidFill>
              </a:rPr>
              <a:t>)</a:t>
            </a:r>
            <a:br>
              <a:rPr lang="en-US" sz="3200">
                <a:solidFill>
                  <a:srgbClr val="17365D"/>
                </a:solidFill>
              </a:rPr>
            </a:br>
            <a:endParaRPr sz="3200">
              <a:solidFill>
                <a:srgbClr val="17365D"/>
              </a:solidFill>
            </a:endParaRPr>
          </a:p>
          <a:p>
            <a:pPr indent="-431800" lvl="0" marL="457200" marR="0" rtl="0" algn="l">
              <a:lnSpc>
                <a:spcPct val="100000"/>
              </a:lnSpc>
              <a:spcBef>
                <a:spcPts val="0"/>
              </a:spcBef>
              <a:spcAft>
                <a:spcPts val="0"/>
              </a:spcAft>
              <a:buClr>
                <a:srgbClr val="17365D"/>
              </a:buClr>
              <a:buSzPts val="3200"/>
              <a:buChar char="●"/>
            </a:pPr>
            <a:r>
              <a:rPr lang="en-US" sz="3200">
                <a:solidFill>
                  <a:srgbClr val="17365D"/>
                </a:solidFill>
              </a:rPr>
              <a:t>Student Tech Crew Overview</a:t>
            </a:r>
            <a:br>
              <a:rPr lang="en-US" sz="3200">
                <a:solidFill>
                  <a:srgbClr val="17365D"/>
                </a:solidFill>
              </a:rPr>
            </a:br>
            <a:endParaRPr sz="3200">
              <a:solidFill>
                <a:srgbClr val="17365D"/>
              </a:solidFill>
            </a:endParaRPr>
          </a:p>
          <a:p>
            <a:pPr indent="-431800" lvl="0" marL="457200" marR="0" rtl="0" algn="l">
              <a:lnSpc>
                <a:spcPct val="100000"/>
              </a:lnSpc>
              <a:spcBef>
                <a:spcPts val="0"/>
              </a:spcBef>
              <a:spcAft>
                <a:spcPts val="0"/>
              </a:spcAft>
              <a:buClr>
                <a:srgbClr val="17365D"/>
              </a:buClr>
              <a:buSzPts val="3200"/>
              <a:buChar char="●"/>
            </a:pPr>
            <a:r>
              <a:rPr lang="en-US" sz="3200">
                <a:solidFill>
                  <a:srgbClr val="17365D"/>
                </a:solidFill>
              </a:rPr>
              <a:t>District Technology Committee &amp; Plan</a:t>
            </a:r>
            <a:br>
              <a:rPr lang="en-US" sz="3200">
                <a:solidFill>
                  <a:srgbClr val="17365D"/>
                </a:solidFill>
              </a:rPr>
            </a:br>
            <a:endParaRPr sz="3200">
              <a:solidFill>
                <a:srgbClr val="17365D"/>
              </a:solidFill>
            </a:endParaRPr>
          </a:p>
          <a:p>
            <a:pPr indent="-431800" lvl="0" marL="457200" marR="0" rtl="0" algn="l">
              <a:lnSpc>
                <a:spcPct val="100000"/>
              </a:lnSpc>
              <a:spcBef>
                <a:spcPts val="0"/>
              </a:spcBef>
              <a:spcAft>
                <a:spcPts val="0"/>
              </a:spcAft>
              <a:buClr>
                <a:srgbClr val="17365D"/>
              </a:buClr>
              <a:buSzPts val="3200"/>
              <a:buChar char="●"/>
            </a:pPr>
            <a:r>
              <a:rPr lang="en-US" sz="3200">
                <a:solidFill>
                  <a:srgbClr val="17365D"/>
                </a:solidFill>
              </a:rPr>
              <a:t>Overview of Smart Bond/Smart Schools Investment Plan (SSIP) Recommendations</a:t>
            </a:r>
            <a:endParaRPr sz="3200">
              <a:solidFill>
                <a:srgbClr val="17365D"/>
              </a:solidFill>
            </a:endParaRPr>
          </a:p>
          <a:p>
            <a:pPr indent="0" lvl="0" marL="0" marR="0" rtl="0" algn="l">
              <a:lnSpc>
                <a:spcPct val="100000"/>
              </a:lnSpc>
              <a:spcBef>
                <a:spcPts val="0"/>
              </a:spcBef>
              <a:spcAft>
                <a:spcPts val="0"/>
              </a:spcAft>
              <a:buNone/>
            </a:pPr>
            <a:r>
              <a:t/>
            </a:r>
            <a:endParaRPr sz="3200">
              <a:solidFill>
                <a:srgbClr val="17365D"/>
              </a:solidFill>
            </a:endParaRPr>
          </a:p>
          <a:p>
            <a:pPr indent="0" lvl="0" marL="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2297887954_0_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pic>
        <p:nvPicPr>
          <p:cNvPr descr="14 - 1.gif" id="307" name="Google Shape;307;g32297887954_0_4">
            <a:hlinkClick r:id="rId3"/>
          </p:cNvPr>
          <p:cNvPicPr preferRelativeResize="0"/>
          <p:nvPr/>
        </p:nvPicPr>
        <p:blipFill rotWithShape="1">
          <a:blip r:embed="rId4">
            <a:alphaModFix/>
          </a:blip>
          <a:srcRect b="0" l="0" r="0" t="0"/>
          <a:stretch/>
        </p:blipFill>
        <p:spPr>
          <a:xfrm>
            <a:off x="2661400" y="1012650"/>
            <a:ext cx="7059450" cy="5130825"/>
          </a:xfrm>
          <a:prstGeom prst="rect">
            <a:avLst/>
          </a:prstGeom>
          <a:noFill/>
          <a:ln>
            <a:noFill/>
          </a:ln>
        </p:spPr>
      </p:pic>
      <p:sp>
        <p:nvSpPr>
          <p:cNvPr id="308" name="Google Shape;308;g32297887954_0_4"/>
          <p:cNvSpPr txBox="1"/>
          <p:nvPr/>
        </p:nvSpPr>
        <p:spPr>
          <a:xfrm>
            <a:off x="2661325" y="196950"/>
            <a:ext cx="70596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1" i="0" lang="en-US" sz="4100" u="sng" cap="none" strike="noStrike">
                <a:solidFill>
                  <a:srgbClr val="17365D"/>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d77f0f2636_1_58"/>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79" name="Google Shape;79;g2d77f0f2636_1_58"/>
          <p:cNvPicPr preferRelativeResize="0"/>
          <p:nvPr/>
        </p:nvPicPr>
        <p:blipFill rotWithShape="1">
          <a:blip r:embed="rId3">
            <a:alphaModFix/>
          </a:blip>
          <a:srcRect b="0" l="0" r="0" t="0"/>
          <a:stretch/>
        </p:blipFill>
        <p:spPr>
          <a:xfrm>
            <a:off x="12972074" y="206283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80" name="Google Shape;80;g2d77f0f2636_1_58"/>
          <p:cNvSpPr txBox="1"/>
          <p:nvPr/>
        </p:nvSpPr>
        <p:spPr>
          <a:xfrm>
            <a:off x="1408900" y="828750"/>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2d77f0f2636_1_58"/>
          <p:cNvSpPr txBox="1"/>
          <p:nvPr/>
        </p:nvSpPr>
        <p:spPr>
          <a:xfrm>
            <a:off x="0" y="0"/>
            <a:ext cx="12379500" cy="724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100" u="sng">
                <a:solidFill>
                  <a:srgbClr val="17365D"/>
                </a:solidFill>
              </a:rPr>
              <a:t>Acknowledgements</a:t>
            </a:r>
            <a:br>
              <a:rPr lang="en-US" sz="3500">
                <a:solidFill>
                  <a:srgbClr val="17365D"/>
                </a:solidFill>
              </a:rPr>
            </a:br>
            <a:endParaRPr sz="3200">
              <a:solidFill>
                <a:srgbClr val="17365D"/>
              </a:solidFill>
            </a:endParaRPr>
          </a:p>
          <a:p>
            <a:pPr indent="0" lvl="0" marL="457200" marR="0" rtl="0" algn="l">
              <a:lnSpc>
                <a:spcPct val="100000"/>
              </a:lnSpc>
              <a:spcBef>
                <a:spcPts val="0"/>
              </a:spcBef>
              <a:spcAft>
                <a:spcPts val="0"/>
              </a:spcAft>
              <a:buNone/>
            </a:pPr>
            <a:r>
              <a:rPr b="1" i="1" lang="en-US" sz="2600">
                <a:solidFill>
                  <a:srgbClr val="17365D"/>
                </a:solidFill>
              </a:rPr>
              <a:t>For their </a:t>
            </a:r>
            <a:r>
              <a:rPr b="1" i="1" lang="en-US" sz="2600">
                <a:solidFill>
                  <a:srgbClr val="17365D"/>
                </a:solidFill>
              </a:rPr>
              <a:t>collaboration</a:t>
            </a:r>
            <a:r>
              <a:rPr b="1" i="1" lang="en-US" sz="2600">
                <a:solidFill>
                  <a:srgbClr val="17365D"/>
                </a:solidFill>
              </a:rPr>
              <a:t> &amp; supporting technology for students and staff</a:t>
            </a:r>
            <a:br>
              <a:rPr b="1" i="1" lang="en-US" sz="2600">
                <a:solidFill>
                  <a:srgbClr val="17365D"/>
                </a:solidFill>
              </a:rPr>
            </a:br>
            <a:r>
              <a:rPr b="1" i="1" lang="en-US" sz="2600">
                <a:solidFill>
                  <a:srgbClr val="17365D"/>
                </a:solidFill>
              </a:rPr>
              <a:t>in the district, a special thank you to:</a:t>
            </a:r>
            <a:br>
              <a:rPr lang="en-US" sz="2700">
                <a:solidFill>
                  <a:srgbClr val="17365D"/>
                </a:solidFill>
              </a:rPr>
            </a:b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BOE Members, Superintendent, District and Building </a:t>
            </a:r>
            <a:r>
              <a:rPr lang="en-US" sz="2700">
                <a:solidFill>
                  <a:srgbClr val="17365D"/>
                </a:solidFill>
              </a:rPr>
              <a:t>Administration</a:t>
            </a:r>
            <a:r>
              <a:rPr lang="en-US" sz="2700">
                <a:solidFill>
                  <a:srgbClr val="17365D"/>
                </a:solidFill>
              </a:rPr>
              <a:t>, </a:t>
            </a:r>
            <a:br>
              <a:rPr lang="en-US" sz="2700">
                <a:solidFill>
                  <a:srgbClr val="17365D"/>
                </a:solidFill>
              </a:rPr>
            </a:br>
            <a:r>
              <a:rPr lang="en-US" sz="2700">
                <a:solidFill>
                  <a:srgbClr val="17365D"/>
                </a:solidFill>
              </a:rPr>
              <a:t>All Instructional and Non-Instructional Staff</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Hudson CSD Community,Voters, Partners, Agencies </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Hudson</a:t>
            </a:r>
            <a:r>
              <a:rPr lang="en-US" sz="2700">
                <a:solidFill>
                  <a:srgbClr val="17365D"/>
                </a:solidFill>
              </a:rPr>
              <a:t> CSD </a:t>
            </a:r>
            <a:r>
              <a:rPr lang="en-US" sz="2700">
                <a:solidFill>
                  <a:srgbClr val="17365D"/>
                </a:solidFill>
              </a:rPr>
              <a:t>Students and their families</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District Technology</a:t>
            </a:r>
            <a:r>
              <a:rPr lang="en-US" sz="2700">
                <a:solidFill>
                  <a:srgbClr val="17365D"/>
                </a:solidFill>
              </a:rPr>
              <a:t> Department</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District Technology Committee</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All our software and hardware Vendor Partners including the various </a:t>
            </a:r>
            <a:br>
              <a:rPr lang="en-US" sz="2700">
                <a:solidFill>
                  <a:srgbClr val="17365D"/>
                </a:solidFill>
              </a:rPr>
            </a:br>
            <a:r>
              <a:rPr lang="en-US" sz="2700">
                <a:solidFill>
                  <a:srgbClr val="17365D"/>
                </a:solidFill>
              </a:rPr>
              <a:t>BOCES (Questar &amp; NERIC &amp; Other BOCES)</a:t>
            </a:r>
            <a:endParaRPr sz="2700">
              <a:solidFill>
                <a:srgbClr val="17365D"/>
              </a:solidFil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Digital Promise,Verizon Innovative Learning Program</a:t>
            </a:r>
            <a:endParaRPr b="0" i="0" sz="27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d75c275207_1_112"/>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88" name="Google Shape;88;g2d75c275207_1_112"/>
          <p:cNvSpPr txBox="1"/>
          <p:nvPr/>
        </p:nvSpPr>
        <p:spPr>
          <a:xfrm>
            <a:off x="-482500" y="176075"/>
            <a:ext cx="12488100" cy="631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US" sz="4100" u="sng" cap="none" strike="noStrike">
                <a:solidFill>
                  <a:srgbClr val="17365D"/>
                </a:solidFill>
                <a:latin typeface="Arial"/>
                <a:ea typeface="Arial"/>
                <a:cs typeface="Arial"/>
                <a:sym typeface="Arial"/>
              </a:rPr>
              <a:t>District Technology Updates  (20-21, 21-22)</a:t>
            </a:r>
            <a:br>
              <a:rPr b="0" i="0" lang="en-US" sz="4100" u="sng" cap="none" strike="noStrike">
                <a:solidFill>
                  <a:srgbClr val="17365D"/>
                </a:solidFill>
                <a:latin typeface="Arial"/>
                <a:ea typeface="Arial"/>
                <a:cs typeface="Arial"/>
                <a:sym typeface="Arial"/>
              </a:rPr>
            </a:br>
            <a:endParaRPr b="0" i="0" sz="30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Font typeface="Arial"/>
              <a:buChar char="●"/>
            </a:pPr>
            <a:r>
              <a:rPr b="0" i="0" lang="en-US" sz="3300" u="none" cap="none" strike="noStrike">
                <a:solidFill>
                  <a:srgbClr val="17365D"/>
                </a:solidFill>
                <a:latin typeface="Arial"/>
                <a:ea typeface="Arial"/>
                <a:cs typeface="Arial"/>
                <a:sym typeface="Arial"/>
              </a:rPr>
              <a:t>Installed New Network Switches at MCSES.</a:t>
            </a:r>
            <a:endParaRPr b="0" i="0" sz="33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Font typeface="Arial"/>
              <a:buChar char="●"/>
            </a:pPr>
            <a:r>
              <a:rPr b="0" i="0" lang="en-US" sz="3300" u="none" cap="none" strike="noStrike">
                <a:solidFill>
                  <a:srgbClr val="17365D"/>
                </a:solidFill>
                <a:latin typeface="Arial"/>
                <a:ea typeface="Arial"/>
                <a:cs typeface="Arial"/>
                <a:sym typeface="Arial"/>
              </a:rPr>
              <a:t>Upgraded the Server Room and Internet Provider.</a:t>
            </a:r>
            <a:endParaRPr b="0" i="0" sz="33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Font typeface="Arial"/>
              <a:buChar char="●"/>
            </a:pPr>
            <a:r>
              <a:rPr b="0" i="0" lang="en-US" sz="3300" u="none" cap="none" strike="noStrike">
                <a:solidFill>
                  <a:srgbClr val="17365D"/>
                </a:solidFill>
                <a:latin typeface="Arial"/>
                <a:ea typeface="Arial"/>
                <a:cs typeface="Arial"/>
                <a:sym typeface="Arial"/>
              </a:rPr>
              <a:t>Implemented Cybersecurity Training for all staff.</a:t>
            </a:r>
            <a:endParaRPr b="0" i="0" sz="33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Font typeface="Arial"/>
              <a:buChar char="●"/>
            </a:pPr>
            <a:r>
              <a:rPr b="0" i="0" lang="en-US" sz="3300" u="none" cap="none" strike="noStrike">
                <a:solidFill>
                  <a:srgbClr val="17365D"/>
                </a:solidFill>
                <a:latin typeface="Arial"/>
                <a:ea typeface="Arial"/>
                <a:cs typeface="Arial"/>
                <a:sym typeface="Arial"/>
              </a:rPr>
              <a:t>Upgraded desktops, laptops, chromebooks, classroom displays and installed an Apple lab at HS.</a:t>
            </a:r>
            <a:endParaRPr b="0" i="0" sz="33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Font typeface="Arial"/>
              <a:buChar char="●"/>
            </a:pPr>
            <a:r>
              <a:rPr b="0" i="0" lang="en-US" sz="3300" u="none" cap="none" strike="noStrike">
                <a:solidFill>
                  <a:srgbClr val="17365D"/>
                </a:solidFill>
                <a:latin typeface="Arial"/>
                <a:ea typeface="Arial"/>
                <a:cs typeface="Arial"/>
                <a:sym typeface="Arial"/>
              </a:rPr>
              <a:t>Hired 2 in-house Computer Service Specialist</a:t>
            </a:r>
            <a:r>
              <a:rPr lang="en-US" sz="3300">
                <a:solidFill>
                  <a:srgbClr val="17365D"/>
                </a:solidFill>
              </a:rPr>
              <a:t> </a:t>
            </a:r>
            <a:r>
              <a:rPr b="0" i="0" lang="en-US" sz="3300" u="none" cap="none" strike="noStrike">
                <a:solidFill>
                  <a:srgbClr val="17365D"/>
                </a:solidFill>
                <a:latin typeface="Arial"/>
                <a:ea typeface="Arial"/>
                <a:cs typeface="Arial"/>
                <a:sym typeface="Arial"/>
              </a:rPr>
              <a:t>Technicians.</a:t>
            </a:r>
            <a:endParaRPr b="0" i="0" sz="33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Font typeface="Arial"/>
              <a:buChar char="●"/>
            </a:pPr>
            <a:r>
              <a:rPr b="0" i="0" lang="en-US" sz="3300" u="none" cap="none" strike="noStrike">
                <a:solidFill>
                  <a:srgbClr val="17365D"/>
                </a:solidFill>
                <a:latin typeface="Arial"/>
                <a:ea typeface="Arial"/>
                <a:cs typeface="Arial"/>
                <a:sym typeface="Arial"/>
              </a:rPr>
              <a:t>Centralized all software ordering and confirm it me</a:t>
            </a:r>
            <a:r>
              <a:rPr lang="en-US" sz="3300">
                <a:solidFill>
                  <a:srgbClr val="17365D"/>
                </a:solidFill>
              </a:rPr>
              <a:t>ets</a:t>
            </a:r>
            <a:r>
              <a:rPr b="0" i="0" lang="en-US" sz="3300" u="none" cap="none" strike="noStrike">
                <a:solidFill>
                  <a:srgbClr val="17365D"/>
                </a:solidFill>
                <a:latin typeface="Arial"/>
                <a:ea typeface="Arial"/>
                <a:cs typeface="Arial"/>
                <a:sym typeface="Arial"/>
              </a:rPr>
              <a:t> all NYS Ed Law 2D Requirements. (ongoing).</a:t>
            </a:r>
            <a:endParaRPr b="0" i="0" sz="3300" u="none" cap="none" strike="noStrike">
              <a:solidFill>
                <a:srgbClr val="17365D"/>
              </a:solidFill>
              <a:latin typeface="Arial"/>
              <a:ea typeface="Arial"/>
              <a:cs typeface="Arial"/>
              <a:sym typeface="Arial"/>
            </a:endParaRPr>
          </a:p>
          <a:p>
            <a:pPr indent="-438150" lvl="0" marL="914400" marR="0" rtl="0" algn="l">
              <a:lnSpc>
                <a:spcPct val="100000"/>
              </a:lnSpc>
              <a:spcBef>
                <a:spcPts val="0"/>
              </a:spcBef>
              <a:spcAft>
                <a:spcPts val="0"/>
              </a:spcAft>
              <a:buClr>
                <a:srgbClr val="17365D"/>
              </a:buClr>
              <a:buSzPts val="3300"/>
              <a:buChar char="●"/>
            </a:pPr>
            <a:r>
              <a:rPr lang="en-US" sz="3300">
                <a:solidFill>
                  <a:srgbClr val="17365D"/>
                </a:solidFill>
              </a:rPr>
              <a:t>Media Center Equipment at MCSES.</a:t>
            </a:r>
            <a:endParaRPr sz="3300">
              <a:solidFill>
                <a:srgbClr val="17365D"/>
              </a:solidFill>
            </a:endParaRPr>
          </a:p>
          <a:p>
            <a:pPr indent="0" lvl="0" marL="0" marR="0" rtl="0" algn="l">
              <a:lnSpc>
                <a:spcPct val="100000"/>
              </a:lnSpc>
              <a:spcBef>
                <a:spcPts val="0"/>
              </a:spcBef>
              <a:spcAft>
                <a:spcPts val="0"/>
              </a:spcAft>
              <a:buNone/>
            </a:pPr>
            <a:r>
              <a:t/>
            </a:r>
            <a:endParaRPr sz="3000">
              <a:solidFill>
                <a:srgbClr val="17365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d75c275207_1_118"/>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95" name="Google Shape;95;g2d75c275207_1_118"/>
          <p:cNvSpPr txBox="1"/>
          <p:nvPr/>
        </p:nvSpPr>
        <p:spPr>
          <a:xfrm>
            <a:off x="-258975" y="199325"/>
            <a:ext cx="11914500" cy="704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lang="en-US" sz="4100" u="sng">
                <a:solidFill>
                  <a:srgbClr val="17365D"/>
                </a:solidFill>
              </a:rPr>
              <a:t>District </a:t>
            </a:r>
            <a:r>
              <a:rPr b="0" i="0" lang="en-US" sz="4100" u="sng" cap="none" strike="noStrike">
                <a:solidFill>
                  <a:srgbClr val="17365D"/>
                </a:solidFill>
                <a:latin typeface="Arial"/>
                <a:ea typeface="Arial"/>
                <a:cs typeface="Arial"/>
                <a:sym typeface="Arial"/>
              </a:rPr>
              <a:t>Technology Updates - (22-23, 23-24)</a:t>
            </a:r>
            <a:endParaRPr b="0" i="0" sz="34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Font typeface="Arial"/>
              <a:buChar char="●"/>
            </a:pPr>
            <a:r>
              <a:rPr b="0" i="0" lang="en-US" sz="2600" u="none" cap="none" strike="noStrike">
                <a:solidFill>
                  <a:srgbClr val="17365D"/>
                </a:solidFill>
                <a:latin typeface="Arial"/>
                <a:ea typeface="Arial"/>
                <a:cs typeface="Arial"/>
                <a:sym typeface="Arial"/>
              </a:rPr>
              <a:t>Upgraded Cabling </a:t>
            </a:r>
            <a:r>
              <a:rPr lang="en-US" sz="2600">
                <a:solidFill>
                  <a:srgbClr val="17365D"/>
                </a:solidFill>
              </a:rPr>
              <a:t>in</a:t>
            </a:r>
            <a:r>
              <a:rPr b="0" i="0" lang="en-US" sz="2600" u="none" cap="none" strike="noStrike">
                <a:solidFill>
                  <a:srgbClr val="17365D"/>
                </a:solidFill>
                <a:latin typeface="Arial"/>
                <a:ea typeface="Arial"/>
                <a:cs typeface="Arial"/>
                <a:sym typeface="Arial"/>
              </a:rPr>
              <a:t> Network Closets.</a:t>
            </a:r>
            <a:endParaRPr b="0" i="0" sz="26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Font typeface="Arial"/>
              <a:buChar char="●"/>
            </a:pPr>
            <a:r>
              <a:rPr b="0" i="0" lang="en-US" sz="2600" u="none" cap="none" strike="noStrike">
                <a:solidFill>
                  <a:srgbClr val="17365D"/>
                </a:solidFill>
                <a:latin typeface="Arial"/>
                <a:ea typeface="Arial"/>
                <a:cs typeface="Arial"/>
                <a:sym typeface="Arial"/>
              </a:rPr>
              <a:t>D</a:t>
            </a:r>
            <a:r>
              <a:rPr lang="en-US" sz="2600">
                <a:solidFill>
                  <a:srgbClr val="17365D"/>
                </a:solidFill>
              </a:rPr>
              <a:t>rafted a</a:t>
            </a:r>
            <a:r>
              <a:rPr b="0" i="0" lang="en-US" sz="2600" u="none" cap="none" strike="noStrike">
                <a:solidFill>
                  <a:srgbClr val="17365D"/>
                </a:solidFill>
                <a:latin typeface="Arial"/>
                <a:ea typeface="Arial"/>
                <a:cs typeface="Arial"/>
                <a:sym typeface="Arial"/>
              </a:rPr>
              <a:t> CyberSecurity Plan and Security Assessment with our BOCES Partners. (</a:t>
            </a:r>
            <a:r>
              <a:rPr lang="en-US" sz="2600">
                <a:solidFill>
                  <a:srgbClr val="17365D"/>
                </a:solidFill>
              </a:rPr>
              <a:t>Ongoing)</a:t>
            </a:r>
            <a:endParaRPr b="0" i="0" sz="26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Font typeface="Arial"/>
              <a:buChar char="●"/>
            </a:pPr>
            <a:r>
              <a:rPr b="0" i="0" lang="en-US" sz="2600" u="none" cap="none" strike="noStrike">
                <a:solidFill>
                  <a:srgbClr val="17365D"/>
                </a:solidFill>
                <a:latin typeface="Arial"/>
                <a:ea typeface="Arial"/>
                <a:cs typeface="Arial"/>
                <a:sym typeface="Arial"/>
              </a:rPr>
              <a:t>Implement</a:t>
            </a:r>
            <a:r>
              <a:rPr lang="en-US" sz="2600">
                <a:solidFill>
                  <a:srgbClr val="17365D"/>
                </a:solidFill>
              </a:rPr>
              <a:t>ed</a:t>
            </a:r>
            <a:r>
              <a:rPr b="0" i="0" lang="en-US" sz="2600" u="none" cap="none" strike="noStrike">
                <a:solidFill>
                  <a:srgbClr val="17365D"/>
                </a:solidFill>
                <a:latin typeface="Arial"/>
                <a:ea typeface="Arial"/>
                <a:cs typeface="Arial"/>
                <a:sym typeface="Arial"/>
              </a:rPr>
              <a:t> a New Automated/Robocall Communication System</a:t>
            </a:r>
            <a:r>
              <a:rPr lang="en-US" sz="2600">
                <a:solidFill>
                  <a:srgbClr val="17365D"/>
                </a:solidFill>
              </a:rPr>
              <a:t>; Parent Square &amp; Implemented ThinkTech, Computerized Testing Simulation.</a:t>
            </a:r>
            <a:endParaRPr b="0" i="0" sz="26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Font typeface="Arial"/>
              <a:buChar char="●"/>
            </a:pPr>
            <a:r>
              <a:rPr b="0" i="0" lang="en-US" sz="2600" u="none" cap="none" strike="noStrike">
                <a:solidFill>
                  <a:srgbClr val="17365D"/>
                </a:solidFill>
                <a:latin typeface="Arial"/>
                <a:ea typeface="Arial"/>
                <a:cs typeface="Arial"/>
                <a:sym typeface="Arial"/>
              </a:rPr>
              <a:t>Upgraded Network Switches for JHS/HS/Central Office. </a:t>
            </a:r>
            <a:endParaRPr b="0" i="0" sz="26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Font typeface="Arial"/>
              <a:buChar char="●"/>
            </a:pPr>
            <a:r>
              <a:rPr b="0" i="0" lang="en-US" sz="2600" u="none" cap="none" strike="noStrike">
                <a:solidFill>
                  <a:srgbClr val="17365D"/>
                </a:solidFill>
                <a:latin typeface="Arial"/>
                <a:ea typeface="Arial"/>
                <a:cs typeface="Arial"/>
                <a:sym typeface="Arial"/>
              </a:rPr>
              <a:t>Roll</a:t>
            </a:r>
            <a:r>
              <a:rPr lang="en-US" sz="2600">
                <a:solidFill>
                  <a:srgbClr val="17365D"/>
                </a:solidFill>
              </a:rPr>
              <a:t>ed</a:t>
            </a:r>
            <a:r>
              <a:rPr b="0" i="0" lang="en-US" sz="2600" u="none" cap="none" strike="noStrike">
                <a:solidFill>
                  <a:srgbClr val="17365D"/>
                </a:solidFill>
                <a:latin typeface="Arial"/>
                <a:ea typeface="Arial"/>
                <a:cs typeface="Arial"/>
                <a:sym typeface="Arial"/>
              </a:rPr>
              <a:t> Out the Student Tech Direct Crew</a:t>
            </a:r>
            <a:r>
              <a:rPr lang="en-US" sz="2600">
                <a:solidFill>
                  <a:srgbClr val="17365D"/>
                </a:solidFill>
              </a:rPr>
              <a:t>-Phase 1.</a:t>
            </a:r>
            <a:endParaRPr b="0" i="0" sz="26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Font typeface="Arial"/>
              <a:buChar char="●"/>
            </a:pPr>
            <a:r>
              <a:rPr lang="en-US" sz="2600">
                <a:solidFill>
                  <a:srgbClr val="17365D"/>
                </a:solidFill>
              </a:rPr>
              <a:t>Upgraded</a:t>
            </a:r>
            <a:r>
              <a:rPr b="0" i="0" lang="en-US" sz="2600" u="none" cap="none" strike="noStrike">
                <a:solidFill>
                  <a:srgbClr val="17365D"/>
                </a:solidFill>
                <a:latin typeface="Arial"/>
                <a:ea typeface="Arial"/>
                <a:cs typeface="Arial"/>
                <a:sym typeface="Arial"/>
              </a:rPr>
              <a:t> more chromebooks and classroom displays.</a:t>
            </a:r>
            <a:endParaRPr b="0" i="0" sz="2600" u="none" cap="none" strike="noStrike">
              <a:solidFill>
                <a:srgbClr val="17365D"/>
              </a:solidFill>
              <a:latin typeface="Arial"/>
              <a:ea typeface="Arial"/>
              <a:cs typeface="Arial"/>
              <a:sym typeface="Arial"/>
            </a:endParaRPr>
          </a:p>
          <a:p>
            <a:pPr indent="-393700" lvl="0" marL="914400" marR="0" rtl="0" algn="l">
              <a:lnSpc>
                <a:spcPct val="100000"/>
              </a:lnSpc>
              <a:spcBef>
                <a:spcPts val="0"/>
              </a:spcBef>
              <a:spcAft>
                <a:spcPts val="0"/>
              </a:spcAft>
              <a:buClr>
                <a:srgbClr val="17365D"/>
              </a:buClr>
              <a:buSzPts val="2600"/>
              <a:buChar char="●"/>
            </a:pPr>
            <a:r>
              <a:rPr lang="en-US" sz="2600">
                <a:solidFill>
                  <a:srgbClr val="17365D"/>
                </a:solidFill>
              </a:rPr>
              <a:t>Upgraded Camera System Software, Servers-Phase 1.</a:t>
            </a:r>
            <a:endParaRPr sz="2600">
              <a:solidFill>
                <a:srgbClr val="17365D"/>
              </a:solidFill>
            </a:endParaRPr>
          </a:p>
          <a:p>
            <a:pPr indent="-393700" lvl="0" marL="914400" marR="0" rtl="0" algn="l">
              <a:lnSpc>
                <a:spcPct val="100000"/>
              </a:lnSpc>
              <a:spcBef>
                <a:spcPts val="0"/>
              </a:spcBef>
              <a:spcAft>
                <a:spcPts val="0"/>
              </a:spcAft>
              <a:buClr>
                <a:srgbClr val="17365D"/>
              </a:buClr>
              <a:buSzPts val="2600"/>
              <a:buChar char="●"/>
            </a:pPr>
            <a:r>
              <a:rPr lang="en-US" sz="2600">
                <a:solidFill>
                  <a:srgbClr val="17365D"/>
                </a:solidFill>
              </a:rPr>
              <a:t>Implemented a new Helpdesk ticketing &amp; Inventory system, Incident IQ for Technology and Facilities.</a:t>
            </a:r>
            <a:endParaRPr sz="2600">
              <a:solidFill>
                <a:srgbClr val="17365D"/>
              </a:solidFill>
            </a:endParaRPr>
          </a:p>
          <a:p>
            <a:pPr indent="-393700" lvl="0" marL="914400" marR="0" rtl="0" algn="l">
              <a:lnSpc>
                <a:spcPct val="100000"/>
              </a:lnSpc>
              <a:spcBef>
                <a:spcPts val="0"/>
              </a:spcBef>
              <a:spcAft>
                <a:spcPts val="0"/>
              </a:spcAft>
              <a:buClr>
                <a:srgbClr val="17365D"/>
              </a:buClr>
              <a:buSzPts val="2600"/>
              <a:buChar char="●"/>
            </a:pPr>
            <a:r>
              <a:rPr lang="en-US" sz="2600">
                <a:solidFill>
                  <a:srgbClr val="17365D"/>
                </a:solidFill>
              </a:rPr>
              <a:t>Implemented Wordly (Language Translation Program).</a:t>
            </a:r>
            <a:endParaRPr sz="2600">
              <a:solidFill>
                <a:srgbClr val="17365D"/>
              </a:solidFill>
            </a:endParaRPr>
          </a:p>
          <a:p>
            <a:pPr indent="-393700" lvl="0" marL="914400" marR="0" rtl="0" algn="l">
              <a:lnSpc>
                <a:spcPct val="100000"/>
              </a:lnSpc>
              <a:spcBef>
                <a:spcPts val="0"/>
              </a:spcBef>
              <a:spcAft>
                <a:spcPts val="0"/>
              </a:spcAft>
              <a:buClr>
                <a:srgbClr val="17365D"/>
              </a:buClr>
              <a:buSzPts val="2600"/>
              <a:buChar char="●"/>
            </a:pPr>
            <a:r>
              <a:rPr lang="en-US" sz="2700">
                <a:solidFill>
                  <a:srgbClr val="17365D"/>
                </a:solidFill>
              </a:rPr>
              <a:t>Assist district with pronunciations in eSchool Data.(ongoing)</a:t>
            </a:r>
            <a:endParaRPr sz="2600">
              <a:solidFill>
                <a:srgbClr val="17365D"/>
              </a:solidFill>
            </a:endParaRPr>
          </a:p>
          <a:p>
            <a:pPr indent="0" lvl="0" marL="0" marR="0" rtl="0" algn="l">
              <a:lnSpc>
                <a:spcPct val="100000"/>
              </a:lnSpc>
              <a:spcBef>
                <a:spcPts val="0"/>
              </a:spcBef>
              <a:spcAft>
                <a:spcPts val="0"/>
              </a:spcAft>
              <a:buNone/>
            </a:pPr>
            <a:r>
              <a:t/>
            </a:r>
            <a:endParaRPr sz="2800">
              <a:solidFill>
                <a:srgbClr val="17365D"/>
              </a:solidFill>
            </a:endParaRPr>
          </a:p>
          <a:p>
            <a:pPr indent="0" lvl="0" marL="91440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17365D"/>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d77f0f2636_1_45"/>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02" name="Google Shape;102;g2d77f0f2636_1_45"/>
          <p:cNvSpPr txBox="1"/>
          <p:nvPr/>
        </p:nvSpPr>
        <p:spPr>
          <a:xfrm>
            <a:off x="0" y="170500"/>
            <a:ext cx="12079200" cy="620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lang="en-US" sz="4100" u="sng">
                <a:solidFill>
                  <a:srgbClr val="17365D"/>
                </a:solidFill>
              </a:rPr>
              <a:t>District </a:t>
            </a:r>
            <a:r>
              <a:rPr b="0" i="0" lang="en-US" sz="4100" u="sng" cap="none" strike="noStrike">
                <a:solidFill>
                  <a:srgbClr val="17365D"/>
                </a:solidFill>
                <a:latin typeface="Arial"/>
                <a:ea typeface="Arial"/>
                <a:cs typeface="Arial"/>
                <a:sym typeface="Arial"/>
              </a:rPr>
              <a:t>Technology Updates - (</a:t>
            </a:r>
            <a:r>
              <a:rPr lang="en-US" sz="4100" u="sng">
                <a:solidFill>
                  <a:srgbClr val="17365D"/>
                </a:solidFill>
              </a:rPr>
              <a:t>24-25)</a:t>
            </a:r>
            <a:endParaRPr b="0" i="0" sz="2800" u="none" cap="none" strike="noStrike">
              <a:solidFill>
                <a:srgbClr val="17365D"/>
              </a:solidFill>
              <a:latin typeface="Arial"/>
              <a:ea typeface="Arial"/>
              <a:cs typeface="Arial"/>
              <a:sym typeface="Arial"/>
            </a:endParaRPr>
          </a:p>
          <a:p>
            <a:pPr indent="-387350" lvl="0" marL="457200" rtl="0" algn="l">
              <a:spcBef>
                <a:spcPts val="0"/>
              </a:spcBef>
              <a:spcAft>
                <a:spcPts val="0"/>
              </a:spcAft>
              <a:buClr>
                <a:srgbClr val="17365D"/>
              </a:buClr>
              <a:buSzPts val="2500"/>
              <a:buChar char="●"/>
            </a:pPr>
            <a:r>
              <a:rPr lang="en-US" sz="2500">
                <a:solidFill>
                  <a:srgbClr val="17365D"/>
                </a:solidFill>
              </a:rPr>
              <a:t>Integrated Branching Minds, Achieve 3000, Atlas, Stafftrac with Classlink </a:t>
            </a:r>
            <a:br>
              <a:rPr lang="en-US" sz="2500">
                <a:solidFill>
                  <a:srgbClr val="17365D"/>
                </a:solidFill>
              </a:rPr>
            </a:br>
            <a:r>
              <a:rPr lang="en-US" sz="2500">
                <a:solidFill>
                  <a:srgbClr val="17365D"/>
                </a:solidFill>
              </a:rPr>
              <a:t>and </a:t>
            </a:r>
            <a:r>
              <a:rPr lang="en-US" sz="2500">
                <a:solidFill>
                  <a:srgbClr val="17365D"/>
                </a:solidFill>
              </a:rPr>
              <a:t>eSchoolData</a:t>
            </a:r>
            <a:r>
              <a:rPr lang="en-US" sz="2500">
                <a:solidFill>
                  <a:srgbClr val="17365D"/>
                </a:solidFill>
              </a:rPr>
              <a:t>. </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Updated Cyber Security Awareness Training Program to CyberNut.</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Implemented SWYE 360-Software Data usage program. </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Kick Off for </a:t>
            </a:r>
            <a:r>
              <a:rPr lang="en-US" sz="2500">
                <a:solidFill>
                  <a:srgbClr val="17365D"/>
                </a:solidFill>
              </a:rPr>
              <a:t>Verizon Innovative Learning Schools Program for JHS/HS (Chromebooks with cellular data, two instructional coaches, an additional technician, professional development, conferences).</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Developed a Student/Family and Staff Technology Handbook.</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Developing a Technology Newsletter.</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Assist with Computerized Simulations &amp; Testing. </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Exploring more translation resources for students and staff.</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Provided staff development on Superintendent’s Conference Day.</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Working with District Technology Committee and Smart Schools.</a:t>
            </a:r>
            <a:endParaRPr sz="2500">
              <a:solidFill>
                <a:srgbClr val="17365D"/>
              </a:solidFill>
            </a:endParaRPr>
          </a:p>
          <a:p>
            <a:pPr indent="-387350" lvl="0" marL="457200" rtl="0" algn="l">
              <a:spcBef>
                <a:spcPts val="0"/>
              </a:spcBef>
              <a:spcAft>
                <a:spcPts val="0"/>
              </a:spcAft>
              <a:buClr>
                <a:srgbClr val="17365D"/>
              </a:buClr>
              <a:buSzPts val="2500"/>
              <a:buChar char="●"/>
            </a:pPr>
            <a:r>
              <a:rPr lang="en-US" sz="2500">
                <a:solidFill>
                  <a:srgbClr val="17365D"/>
                </a:solidFill>
              </a:rPr>
              <a:t>Funding through (General Fund. eRate, Donations and Grants)</a:t>
            </a:r>
            <a:endParaRPr sz="2500">
              <a:solidFill>
                <a:srgbClr val="17365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d773f5aa09_4_8"/>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08" name="Google Shape;108;g2d773f5aa09_4_8"/>
          <p:cNvPicPr preferRelativeResize="0"/>
          <p:nvPr/>
        </p:nvPicPr>
        <p:blipFill rotWithShape="1">
          <a:blip r:embed="rId3">
            <a:alphaModFix/>
          </a:blip>
          <a:srcRect b="0" l="0" r="0" t="0"/>
          <a:stretch/>
        </p:blipFill>
        <p:spPr>
          <a:xfrm>
            <a:off x="9910874" y="152503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09" name="Google Shape;109;g2d773f5aa09_4_8"/>
          <p:cNvSpPr txBox="1"/>
          <p:nvPr/>
        </p:nvSpPr>
        <p:spPr>
          <a:xfrm>
            <a:off x="1408900" y="828750"/>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d773f5aa09_4_8"/>
          <p:cNvSpPr txBox="1"/>
          <p:nvPr/>
        </p:nvSpPr>
        <p:spPr>
          <a:xfrm>
            <a:off x="-250125" y="101000"/>
            <a:ext cx="11867400" cy="908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100" u="sng">
                <a:solidFill>
                  <a:srgbClr val="17365D"/>
                </a:solidFill>
              </a:rPr>
              <a:t>District Technology Snapshot </a:t>
            </a:r>
            <a:endParaRPr sz="3500">
              <a:solidFill>
                <a:srgbClr val="17365D"/>
              </a:solidFill>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Staff Laptops: </a:t>
            </a:r>
            <a:r>
              <a:rPr b="1" lang="en-US" sz="2500">
                <a:solidFill>
                  <a:srgbClr val="222222"/>
                </a:solidFill>
                <a:highlight>
                  <a:srgbClr val="FFFFFF"/>
                </a:highlight>
              </a:rPr>
              <a:t>230</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Chromebooks: </a:t>
            </a:r>
            <a:r>
              <a:rPr b="1" lang="en-US" sz="2500">
                <a:solidFill>
                  <a:srgbClr val="222222"/>
                </a:solidFill>
                <a:highlight>
                  <a:srgbClr val="FFFFFF"/>
                </a:highlight>
              </a:rPr>
              <a:t>3,286</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Interactive Displays: </a:t>
            </a:r>
            <a:r>
              <a:rPr b="1" lang="en-US" sz="2500">
                <a:solidFill>
                  <a:srgbClr val="222222"/>
                </a:solidFill>
                <a:highlight>
                  <a:srgbClr val="FFFFFF"/>
                </a:highlight>
              </a:rPr>
              <a:t>145</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TV's: </a:t>
            </a:r>
            <a:r>
              <a:rPr b="1" lang="en-US" sz="2500">
                <a:solidFill>
                  <a:srgbClr val="222222"/>
                </a:solidFill>
                <a:highlight>
                  <a:srgbClr val="FFFFFF"/>
                </a:highlight>
              </a:rPr>
              <a:t>35</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Desktops: </a:t>
            </a:r>
            <a:r>
              <a:rPr b="1" lang="en-US" sz="2500">
                <a:solidFill>
                  <a:srgbClr val="222222"/>
                </a:solidFill>
                <a:highlight>
                  <a:srgbClr val="FFFFFF"/>
                </a:highlight>
              </a:rPr>
              <a:t>66</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All-In-One Desktops: </a:t>
            </a:r>
            <a:r>
              <a:rPr b="1" lang="en-US" sz="2500">
                <a:solidFill>
                  <a:srgbClr val="222222"/>
                </a:solidFill>
                <a:highlight>
                  <a:srgbClr val="FFFFFF"/>
                </a:highlight>
              </a:rPr>
              <a:t>208</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Monitors: </a:t>
            </a:r>
            <a:r>
              <a:rPr b="1" lang="en-US" sz="2500">
                <a:solidFill>
                  <a:srgbClr val="222222"/>
                </a:solidFill>
                <a:highlight>
                  <a:srgbClr val="FFFFFF"/>
                </a:highlight>
              </a:rPr>
              <a:t>121</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Printers:</a:t>
            </a:r>
            <a:r>
              <a:rPr b="1" lang="en-US" sz="2500">
                <a:solidFill>
                  <a:srgbClr val="222222"/>
                </a:solidFill>
                <a:highlight>
                  <a:srgbClr val="FFFFFF"/>
                </a:highlight>
              </a:rPr>
              <a:t> 95</a:t>
            </a:r>
            <a:endParaRPr b="1"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a:solidFill>
                  <a:srgbClr val="222222"/>
                </a:solidFill>
                <a:highlight>
                  <a:srgbClr val="FFFFFF"/>
                </a:highlight>
              </a:rPr>
              <a:t>Software Programs (</a:t>
            </a:r>
            <a:r>
              <a:rPr lang="en-US" sz="2500">
                <a:solidFill>
                  <a:srgbClr val="222222"/>
                </a:solidFill>
                <a:highlight>
                  <a:schemeClr val="lt1"/>
                </a:highlight>
              </a:rPr>
              <a:t>Instructional, Admin</a:t>
            </a:r>
            <a:r>
              <a:rPr lang="en-US" sz="2500">
                <a:solidFill>
                  <a:srgbClr val="222222"/>
                </a:solidFill>
                <a:highlight>
                  <a:srgbClr val="FFFFFF"/>
                </a:highlight>
              </a:rPr>
              <a:t>istrative) approximate 130 programs, plus free programs (All NYS Ed Law 2D Compatible)</a:t>
            </a:r>
            <a:endParaRPr sz="2500">
              <a:solidFill>
                <a:srgbClr val="222222"/>
              </a:solidFill>
              <a:highlight>
                <a:srgbClr val="FFFFFF"/>
              </a:highlight>
            </a:endParaRPr>
          </a:p>
          <a:p>
            <a:pPr indent="-387350" lvl="1" marL="914400" rtl="0" algn="l">
              <a:spcBef>
                <a:spcPts val="0"/>
              </a:spcBef>
              <a:spcAft>
                <a:spcPts val="0"/>
              </a:spcAft>
              <a:buClr>
                <a:srgbClr val="222222"/>
              </a:buClr>
              <a:buSzPts val="2500"/>
              <a:buChar char="○"/>
            </a:pPr>
            <a:r>
              <a:rPr lang="en-US" sz="2500" u="sng">
                <a:solidFill>
                  <a:schemeClr val="hlink"/>
                </a:solidFill>
                <a:highlight>
                  <a:srgbClr val="FFFFFF"/>
                </a:highlight>
                <a:hlinkClick r:id="rId4"/>
              </a:rPr>
              <a:t>Dept. Staffing: IT Manager, 3 Computer Service Specialist Technicians, 1 Network Admin Engineer, Secretary</a:t>
            </a:r>
            <a:endParaRPr sz="2500">
              <a:solidFill>
                <a:srgbClr val="17365D"/>
              </a:solidFill>
            </a:endParaRPr>
          </a:p>
          <a:p>
            <a:pPr indent="-406400" lvl="1" marL="914400" rtl="0" algn="l">
              <a:spcBef>
                <a:spcPts val="0"/>
              </a:spcBef>
              <a:spcAft>
                <a:spcPts val="0"/>
              </a:spcAft>
              <a:buClr>
                <a:srgbClr val="222222"/>
              </a:buClr>
              <a:buSzPts val="2800"/>
              <a:buChar char="○"/>
            </a:pPr>
            <a:r>
              <a:rPr lang="en-US" sz="2500">
                <a:solidFill>
                  <a:srgbClr val="17365D"/>
                </a:solidFill>
              </a:rPr>
              <a:t>IT Dept. Focus is providing high quality IT Customer Support, Monitoring &amp; Reflection (ongoing)</a:t>
            </a:r>
            <a:br>
              <a:rPr lang="en-US" sz="2600">
                <a:solidFill>
                  <a:srgbClr val="17365D"/>
                </a:solidFill>
              </a:rPr>
            </a:br>
            <a:endParaRPr sz="2600">
              <a:solidFill>
                <a:srgbClr val="17365D"/>
              </a:solidFill>
            </a:endParaRPr>
          </a:p>
          <a:p>
            <a:pPr indent="0" lvl="0" marL="0" marR="0" rtl="0" algn="l">
              <a:lnSpc>
                <a:spcPct val="100000"/>
              </a:lnSpc>
              <a:spcBef>
                <a:spcPts val="0"/>
              </a:spcBef>
              <a:spcAft>
                <a:spcPts val="0"/>
              </a:spcAft>
              <a:buNone/>
            </a:pPr>
            <a:r>
              <a:t/>
            </a:r>
            <a:endParaRPr sz="3500">
              <a:solidFill>
                <a:srgbClr val="17365D"/>
              </a:solidFil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d77f0f2636_1_65"/>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117" name="Google Shape;117;g2d77f0f2636_1_65"/>
          <p:cNvSpPr txBox="1"/>
          <p:nvPr/>
        </p:nvSpPr>
        <p:spPr>
          <a:xfrm>
            <a:off x="2619900" y="60600"/>
            <a:ext cx="70596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1" lang="en-US" sz="4100" u="sng">
                <a:solidFill>
                  <a:srgbClr val="17365D"/>
                </a:solidFill>
              </a:rPr>
              <a:t>Student Tech Crew</a:t>
            </a:r>
            <a:endParaRPr b="0" i="0" sz="1400" u="none" cap="none" strike="noStrike">
              <a:solidFill>
                <a:srgbClr val="000000"/>
              </a:solidFill>
              <a:latin typeface="Arial"/>
              <a:ea typeface="Arial"/>
              <a:cs typeface="Arial"/>
              <a:sym typeface="Arial"/>
            </a:endParaRPr>
          </a:p>
        </p:txBody>
      </p:sp>
      <p:sp>
        <p:nvSpPr>
          <p:cNvPr id="118" name="Google Shape;118;g2d77f0f2636_1_65"/>
          <p:cNvSpPr txBox="1"/>
          <p:nvPr/>
        </p:nvSpPr>
        <p:spPr>
          <a:xfrm>
            <a:off x="0" y="1010975"/>
            <a:ext cx="12483300" cy="223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None/>
            </a:pPr>
            <a:r>
              <a:rPr b="1" lang="en-US" sz="2400" u="sng">
                <a:solidFill>
                  <a:schemeClr val="hlink"/>
                </a:solidFill>
                <a:latin typeface="Times New Roman"/>
                <a:ea typeface="Times New Roman"/>
                <a:cs typeface="Times New Roman"/>
                <a:sym typeface="Times New Roman"/>
                <a:hlinkClick r:id="rId3"/>
              </a:rPr>
              <a:t>Student Tech Crew-Cohorts: 1, 2 and 3 -Description of Cohorts:</a:t>
            </a:r>
            <a:endParaRPr b="1" sz="2400" u="sng">
              <a:solidFill>
                <a:schemeClr val="dk1"/>
              </a:solidFill>
              <a:latin typeface="Times New Roman"/>
              <a:ea typeface="Times New Roman"/>
              <a:cs typeface="Times New Roman"/>
              <a:sym typeface="Times New Roman"/>
            </a:endParaRPr>
          </a:p>
          <a:p>
            <a:pPr indent="-381000" lvl="0" marL="457200" rtl="0" algn="l">
              <a:lnSpc>
                <a:spcPct val="115000"/>
              </a:lnSpc>
              <a:spcBef>
                <a:spcPts val="1000"/>
              </a:spcBef>
              <a:spcAft>
                <a:spcPts val="0"/>
              </a:spcAft>
              <a:buClr>
                <a:schemeClr val="dk1"/>
              </a:buClr>
              <a:buSzPts val="2400"/>
              <a:buChar char="●"/>
            </a:pPr>
            <a:r>
              <a:rPr b="1" i="1" lang="en-US" sz="2400" u="sng">
                <a:solidFill>
                  <a:schemeClr val="dk1"/>
                </a:solidFill>
              </a:rPr>
              <a:t>Cohort 1:</a:t>
            </a:r>
            <a:r>
              <a:rPr lang="en-US" sz="2400">
                <a:solidFill>
                  <a:schemeClr val="dk1"/>
                </a:solidFill>
              </a:rPr>
              <a:t> Grade 9-12 Students who are in year 3 of the program and have </a:t>
            </a:r>
            <a:br>
              <a:rPr lang="en-US" sz="2400">
                <a:solidFill>
                  <a:schemeClr val="dk1"/>
                </a:solidFill>
              </a:rPr>
            </a:br>
            <a:r>
              <a:rPr lang="en-US" sz="2400">
                <a:solidFill>
                  <a:schemeClr val="dk1"/>
                </a:solidFill>
              </a:rPr>
              <a:t>their Dell Computer Repair Certification.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b="1" i="1" lang="en-US" sz="2400" u="sng">
                <a:solidFill>
                  <a:schemeClr val="dk1"/>
                </a:solidFill>
              </a:rPr>
              <a:t>Cohort 2</a:t>
            </a:r>
            <a:r>
              <a:rPr i="1" lang="en-US" sz="2400" u="sng">
                <a:solidFill>
                  <a:schemeClr val="dk1"/>
                </a:solidFill>
              </a:rPr>
              <a:t>:  </a:t>
            </a:r>
            <a:r>
              <a:rPr lang="en-US" sz="2400">
                <a:solidFill>
                  <a:schemeClr val="dk1"/>
                </a:solidFill>
              </a:rPr>
              <a:t>Grads 9-12 Students who are in year 1 and who </a:t>
            </a:r>
            <a:br>
              <a:rPr lang="en-US" sz="2400">
                <a:solidFill>
                  <a:schemeClr val="dk1"/>
                </a:solidFill>
              </a:rPr>
            </a:br>
            <a:r>
              <a:rPr lang="en-US" sz="2400">
                <a:solidFill>
                  <a:schemeClr val="dk1"/>
                </a:solidFill>
              </a:rPr>
              <a:t>need their Dell Computer Repair Certification.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b="1" lang="en-US" sz="2400" u="sng">
                <a:solidFill>
                  <a:schemeClr val="dk1"/>
                </a:solidFill>
              </a:rPr>
              <a:t>Cohort 3</a:t>
            </a:r>
            <a:r>
              <a:rPr lang="en-US" sz="2400" u="sng">
                <a:solidFill>
                  <a:schemeClr val="dk1"/>
                </a:solidFill>
              </a:rPr>
              <a:t>: </a:t>
            </a:r>
            <a:r>
              <a:rPr lang="en-US" sz="2400">
                <a:solidFill>
                  <a:schemeClr val="dk1"/>
                </a:solidFill>
              </a:rPr>
              <a:t>Grade 8 Students who are in year 1. Their focus is digital media announcements.</a:t>
            </a:r>
            <a:endParaRPr sz="2400">
              <a:solidFill>
                <a:schemeClr val="dk1"/>
              </a:solidFill>
            </a:endParaRPr>
          </a:p>
          <a:p>
            <a:pPr indent="0" lvl="0" marL="0" rtl="0" algn="l">
              <a:lnSpc>
                <a:spcPct val="115000"/>
              </a:lnSpc>
              <a:spcBef>
                <a:spcPts val="1000"/>
              </a:spcBef>
              <a:spcAft>
                <a:spcPts val="1000"/>
              </a:spcAft>
              <a:buNone/>
            </a:pPr>
            <a:r>
              <a:t/>
            </a:r>
            <a:endParaRPr sz="1600">
              <a:solidFill>
                <a:schemeClr val="dk1"/>
              </a:solidFill>
              <a:latin typeface="Times New Roman"/>
              <a:ea typeface="Times New Roman"/>
              <a:cs typeface="Times New Roman"/>
              <a:sym typeface="Times New Roman"/>
            </a:endParaRPr>
          </a:p>
        </p:txBody>
      </p:sp>
      <p:pic>
        <p:nvPicPr>
          <p:cNvPr id="119" name="Google Shape;119;g2d77f0f2636_1_65"/>
          <p:cNvPicPr preferRelativeResize="0"/>
          <p:nvPr/>
        </p:nvPicPr>
        <p:blipFill>
          <a:blip r:embed="rId4">
            <a:alphaModFix/>
          </a:blip>
          <a:stretch>
            <a:fillRect/>
          </a:stretch>
        </p:blipFill>
        <p:spPr>
          <a:xfrm>
            <a:off x="9759825" y="4264113"/>
            <a:ext cx="1810599" cy="1722675"/>
          </a:xfrm>
          <a:prstGeom prst="rect">
            <a:avLst/>
          </a:prstGeom>
          <a:noFill/>
          <a:ln cap="flat" cmpd="sng" w="28575">
            <a:solidFill>
              <a:schemeClr val="dk2"/>
            </a:solidFill>
            <a:prstDash val="solid"/>
            <a:round/>
            <a:headEnd len="sm" w="sm" type="none"/>
            <a:tailEnd len="sm" w="sm" type="none"/>
          </a:ln>
        </p:spPr>
      </p:pic>
      <p:pic>
        <p:nvPicPr>
          <p:cNvPr id="120" name="Google Shape;120;g2d77f0f2636_1_65"/>
          <p:cNvPicPr preferRelativeResize="0"/>
          <p:nvPr/>
        </p:nvPicPr>
        <p:blipFill>
          <a:blip r:embed="rId5">
            <a:alphaModFix/>
          </a:blip>
          <a:stretch>
            <a:fillRect/>
          </a:stretch>
        </p:blipFill>
        <p:spPr>
          <a:xfrm>
            <a:off x="4058198" y="4250576"/>
            <a:ext cx="1356078" cy="1749750"/>
          </a:xfrm>
          <a:prstGeom prst="rect">
            <a:avLst/>
          </a:prstGeom>
          <a:noFill/>
          <a:ln cap="flat" cmpd="sng" w="28575">
            <a:solidFill>
              <a:schemeClr val="dk2"/>
            </a:solidFill>
            <a:prstDash val="solid"/>
            <a:round/>
            <a:headEnd len="sm" w="sm" type="none"/>
            <a:tailEnd len="sm" w="sm" type="none"/>
          </a:ln>
        </p:spPr>
      </p:pic>
      <p:pic>
        <p:nvPicPr>
          <p:cNvPr id="121" name="Google Shape;121;g2d77f0f2636_1_65"/>
          <p:cNvPicPr preferRelativeResize="0"/>
          <p:nvPr/>
        </p:nvPicPr>
        <p:blipFill>
          <a:blip r:embed="rId6">
            <a:alphaModFix/>
          </a:blip>
          <a:stretch>
            <a:fillRect/>
          </a:stretch>
        </p:blipFill>
        <p:spPr>
          <a:xfrm>
            <a:off x="6972293" y="4360938"/>
            <a:ext cx="1474207" cy="17497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Tracy Gaffney</dc:creator>
</cp:coreProperties>
</file>