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12192000" cy="6858000"/>
  <p:embeddedFontLs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04">
          <p15:clr>
            <a:srgbClr val="A4A3A4"/>
          </p15:clr>
        </p15:guide>
        <p15:guide id="2" pos="432">
          <p15:clr>
            <a:srgbClr val="A4A3A4"/>
          </p15:clr>
        </p15:guide>
        <p15:guide id="3" pos="3840">
          <p15:clr>
            <a:srgbClr val="A4A3A4"/>
          </p15:clr>
        </p15:guide>
        <p15:guide id="4" pos="6024">
          <p15:clr>
            <a:srgbClr val="A4A3A4"/>
          </p15:clr>
        </p15:guide>
        <p15:guide id="5" pos="4224">
          <p15:clr>
            <a:srgbClr val="9AA0A6"/>
          </p15:clr>
        </p15:guide>
        <p15:guide id="6" orient="horz" pos="552">
          <p15:clr>
            <a:srgbClr val="9AA0A6"/>
          </p15:clr>
        </p15:guide>
        <p15:guide id="7" pos="4392">
          <p15:clr>
            <a:srgbClr val="9AA0A6"/>
          </p15:clr>
        </p15:guide>
      </p15:sldGuideLst>
    </p:ext>
    <p:ext uri="GoogleSlidesCustomDataVersion2">
      <go:slidesCustomData xmlns:go="http://customooxmlschemas.google.com/" r:id="rId36" roundtripDataSignature="AMtx7mhgB48YtPJXr8xj0j2KBwNflDV2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18BED2-219C-4D41-9D57-CE33B8ECC109}">
  <a:tblStyle styleId="{9418BED2-219C-4D41-9D57-CE33B8ECC109}"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17FBB89-1C42-4505-9430-EE758D18658B}"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04" orient="horz"/>
        <p:guide pos="432"/>
        <p:guide pos="3840"/>
        <p:guide pos="6024"/>
        <p:guide pos="4224"/>
        <p:guide pos="552" orient="horz"/>
        <p:guide pos="439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5283200" cy="3444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905625" y="0"/>
            <a:ext cx="5283200" cy="3444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5283200" cy="3444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3229439ad1a_0_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g3229439ad1a_0_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 name="Google Shape;39;g3229439ad1a_0_0: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5b2aeca44e_0_1: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126" name="Google Shape;126;g35b2aeca44e_0_1: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8: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1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d75d38cb69_0_3: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155" name="Google Shape;155;g2d75d38cb69_0_3: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3: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163" name="Google Shape;163;p2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d75d38cb69_0_14: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171" name="Google Shape;171;g2d75d38cb69_0_14: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d75d38cb69_0_24: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180" name="Google Shape;180;g2d75d38cb69_0_24: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d75d38cb69_0_5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194" name="Google Shape;194;g2d75d38cb69_0_5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d75d38cb69_0_4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202" name="Google Shape;202;g2d75d38cb69_0_4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d75d38cb69_0_39: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212" name="Google Shape;212;g2d75d38cb69_0_39: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d75c275207_1_0:notes"/>
          <p:cNvSpPr/>
          <p:nvPr>
            <p:ph idx="2" type="sldImg"/>
          </p:nvPr>
        </p:nvSpPr>
        <p:spPr>
          <a:xfrm>
            <a:off x="-297359" y="686269"/>
            <a:ext cx="3488100" cy="342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2d75c275207_1_0:notes"/>
          <p:cNvSpPr txBox="1"/>
          <p:nvPr>
            <p:ph idx="1" type="body"/>
          </p:nvPr>
        </p:nvSpPr>
        <p:spPr>
          <a:xfrm>
            <a:off x="685800" y="4343408"/>
            <a:ext cx="5486400" cy="41145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400"/>
              <a:buNone/>
            </a:pPr>
            <a:r>
              <a:rPr lang="en-US"/>
              <a:t>Cheryl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d75d38cb69_0_65: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220" name="Google Shape;220;g2d75d38cb69_0_65: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5c24bc910c_2_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230" name="Google Shape;230;g35c24bc910c_2_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5b2aeca44e_0_9: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239" name="Google Shape;239;g35b2aeca44e_0_9: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4: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24: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59d01d559d_0_5: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359d01d559d_0_5: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59d01d559d_0_2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59d01d559d_0_2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359d01d559d_0_20: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59d01d559d_0_1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g359d01d559d_0_1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d75c275207_1_6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2d75c275207_1_6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g2d75c275207_1_60: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d75c275207_1_66: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2d75c275207_1_66: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g2d75c275207_1_66: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d75c275207_1_8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2d75c275207_1_8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g2d75c275207_1_82: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d75c275207_1_10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2d75c275207_1_10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2d75c275207_1_100: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d773f5aa09_0_21: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2d773f5aa09_0_21: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2d773f5aa09_0_21: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c24bc910c_2_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Mollie</a:t>
            </a:r>
            <a:endParaRPr/>
          </a:p>
        </p:txBody>
      </p:sp>
      <p:sp>
        <p:nvSpPr>
          <p:cNvPr id="117" name="Google Shape;117;g35c24bc910c_2_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0" name="Shape 10"/>
        <p:cNvGrpSpPr/>
        <p:nvPr/>
      </p:nvGrpSpPr>
      <p:grpSpPr>
        <a:xfrm>
          <a:off x="0" y="0"/>
          <a:ext cx="0" cy="0"/>
          <a:chOff x="0" y="0"/>
          <a:chExt cx="0" cy="0"/>
        </a:xfrm>
      </p:grpSpPr>
      <p:sp>
        <p:nvSpPr>
          <p:cNvPr id="11" name="Google Shape;11;p13"/>
          <p:cNvSpPr/>
          <p:nvPr/>
        </p:nvSpPr>
        <p:spPr>
          <a:xfrm>
            <a:off x="237743" y="685800"/>
            <a:ext cx="11412220" cy="0"/>
          </a:xfrm>
          <a:custGeom>
            <a:rect b="b" l="l" r="r" t="t"/>
            <a:pathLst>
              <a:path extrusionOk="0" h="120000" w="11412220">
                <a:moveTo>
                  <a:pt x="0" y="0"/>
                </a:moveTo>
                <a:lnTo>
                  <a:pt x="11411712" y="0"/>
                </a:lnTo>
              </a:path>
            </a:pathLst>
          </a:custGeom>
          <a:noFill/>
          <a:ln cap="flat" cmpd="sng" w="76200">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12" name="Shape 12"/>
        <p:cNvGrpSpPr/>
        <p:nvPr/>
      </p:nvGrpSpPr>
      <p:grpSpPr>
        <a:xfrm>
          <a:off x="0" y="0"/>
          <a:ext cx="0" cy="0"/>
          <a:chOff x="0" y="0"/>
          <a:chExt cx="0" cy="0"/>
        </a:xfrm>
      </p:grpSpPr>
      <p:sp>
        <p:nvSpPr>
          <p:cNvPr id="13" name="Google Shape;13;g2d75c275207_1_3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4" name="Google Shape;14;g2d75c275207_1_3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5" name="Google Shape;15;g2d75c275207_1_3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16" name="Shape 16"/>
        <p:cNvGrpSpPr/>
        <p:nvPr/>
      </p:nvGrpSpPr>
      <p:grpSpPr>
        <a:xfrm>
          <a:off x="0" y="0"/>
          <a:ext cx="0" cy="0"/>
          <a:chOff x="0" y="0"/>
          <a:chExt cx="0" cy="0"/>
        </a:xfrm>
      </p:grpSpPr>
      <p:sp>
        <p:nvSpPr>
          <p:cNvPr id="17" name="Google Shape;17;p14"/>
          <p:cNvSpPr/>
          <p:nvPr/>
        </p:nvSpPr>
        <p:spPr>
          <a:xfrm>
            <a:off x="0" y="6201553"/>
            <a:ext cx="12192000" cy="656400"/>
          </a:xfrm>
          <a:prstGeom prst="rect">
            <a:avLst/>
          </a:prstGeom>
          <a:solidFill>
            <a:srgbClr val="17365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8" name="Google Shape;18;p14"/>
          <p:cNvCxnSpPr/>
          <p:nvPr/>
        </p:nvCxnSpPr>
        <p:spPr>
          <a:xfrm>
            <a:off x="0" y="6187266"/>
            <a:ext cx="12192000" cy="0"/>
          </a:xfrm>
          <a:prstGeom prst="straightConnector1">
            <a:avLst/>
          </a:prstGeom>
          <a:noFill/>
          <a:ln cap="flat" cmpd="sng" w="57150">
            <a:solidFill>
              <a:srgbClr val="F1C232"/>
            </a:solidFill>
            <a:prstDash val="solid"/>
            <a:round/>
            <a:headEnd len="sm" w="sm" type="none"/>
            <a:tailEnd len="sm" w="sm" type="none"/>
          </a:ln>
        </p:spPr>
      </p:cxnSp>
      <p:sp>
        <p:nvSpPr>
          <p:cNvPr id="19" name="Google Shape;19;p14"/>
          <p:cNvSpPr txBox="1"/>
          <p:nvPr>
            <p:ph idx="12" type="sldNum"/>
          </p:nvPr>
        </p:nvSpPr>
        <p:spPr>
          <a:xfrm>
            <a:off x="9103677" y="6387292"/>
            <a:ext cx="2804160" cy="3429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14"/>
          <p:cNvPicPr preferRelativeResize="0"/>
          <p:nvPr/>
        </p:nvPicPr>
        <p:blipFill rotWithShape="1">
          <a:blip r:embed="rId2">
            <a:alphaModFix/>
          </a:blip>
          <a:srcRect b="0" l="0" r="0" t="0"/>
          <a:stretch/>
        </p:blipFill>
        <p:spPr>
          <a:xfrm>
            <a:off x="127250" y="6232038"/>
            <a:ext cx="2159450" cy="581200"/>
          </a:xfrm>
          <a:prstGeom prst="rect">
            <a:avLst/>
          </a:prstGeom>
          <a:noFill/>
          <a:ln>
            <a:noFill/>
          </a:ln>
        </p:spPr>
      </p:pic>
      <p:pic>
        <p:nvPicPr>
          <p:cNvPr id="21" name="Google Shape;21;p14"/>
          <p:cNvPicPr preferRelativeResize="0"/>
          <p:nvPr/>
        </p:nvPicPr>
        <p:blipFill rotWithShape="1">
          <a:blip r:embed="rId2">
            <a:alphaModFix/>
          </a:blip>
          <a:srcRect b="0" l="0" r="70351" t="0"/>
          <a:stretch/>
        </p:blipFill>
        <p:spPr>
          <a:xfrm>
            <a:off x="10906125" y="104625"/>
            <a:ext cx="1247775" cy="11326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 name="Shape 22"/>
        <p:cNvGrpSpPr/>
        <p:nvPr/>
      </p:nvGrpSpPr>
      <p:grpSpPr>
        <a:xfrm>
          <a:off x="0" y="0"/>
          <a:ext cx="0" cy="0"/>
          <a:chOff x="0" y="0"/>
          <a:chExt cx="0" cy="0"/>
        </a:xfrm>
      </p:grpSpPr>
      <p:sp>
        <p:nvSpPr>
          <p:cNvPr id="23" name="Google Shape;23;p15"/>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2">
    <p:spTree>
      <p:nvGrpSpPr>
        <p:cNvPr id="24" name="Shape 24"/>
        <p:cNvGrpSpPr/>
        <p:nvPr/>
      </p:nvGrpSpPr>
      <p:grpSpPr>
        <a:xfrm>
          <a:off x="0" y="0"/>
          <a:ext cx="0" cy="0"/>
          <a:chOff x="0" y="0"/>
          <a:chExt cx="0" cy="0"/>
        </a:xfrm>
      </p:grpSpPr>
      <p:sp>
        <p:nvSpPr>
          <p:cNvPr id="25" name="Google Shape;25;p16"/>
          <p:cNvSpPr txBox="1"/>
          <p:nvPr>
            <p:ph type="title"/>
          </p:nvPr>
        </p:nvSpPr>
        <p:spPr>
          <a:xfrm>
            <a:off x="838201" y="365125"/>
            <a:ext cx="10515600" cy="13254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16"/>
          <p:cNvSpPr txBox="1"/>
          <p:nvPr>
            <p:ph idx="1" type="body"/>
          </p:nvPr>
        </p:nvSpPr>
        <p:spPr>
          <a:xfrm>
            <a:off x="838201" y="1825625"/>
            <a:ext cx="10515600" cy="4351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563"/>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indent="-342900" lvl="1" marL="9144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281"/>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7" name="Google Shape;27;p16"/>
          <p:cNvSpPr txBox="1"/>
          <p:nvPr>
            <p:ph idx="10" type="dt"/>
          </p:nvPr>
        </p:nvSpPr>
        <p:spPr>
          <a:xfrm>
            <a:off x="838201" y="6356351"/>
            <a:ext cx="2742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16"/>
          <p:cNvSpPr txBox="1"/>
          <p:nvPr>
            <p:ph idx="11" type="ftr"/>
          </p:nvPr>
        </p:nvSpPr>
        <p:spPr>
          <a:xfrm>
            <a:off x="4038601" y="6356351"/>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16"/>
          <p:cNvSpPr txBox="1"/>
          <p:nvPr>
            <p:ph idx="12" type="sldNum"/>
          </p:nvPr>
        </p:nvSpPr>
        <p:spPr>
          <a:xfrm>
            <a:off x="8610601" y="6400800"/>
            <a:ext cx="2742900" cy="365100"/>
          </a:xfrm>
          <a:prstGeom prst="rect">
            <a:avLst/>
          </a:prstGeom>
          <a:noFill/>
          <a:ln>
            <a:noFill/>
          </a:ln>
        </p:spPr>
        <p:txBody>
          <a:bodyPr anchorCtr="0" anchor="ctr" bIns="45700" lIns="91425" spcFirstLastPara="1" rIns="91425" wrap="square" tIns="45700">
            <a:noAutofit/>
          </a:bodyPr>
          <a:lstStyle>
            <a:lvl1pPr indent="0" lvl="0"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8100" marR="0" rtl="0" algn="r">
              <a:lnSpc>
                <a:spcPct val="206666"/>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3810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OBJECT_3">
    <p:spTree>
      <p:nvGrpSpPr>
        <p:cNvPr id="30" name="Shape 30"/>
        <p:cNvGrpSpPr/>
        <p:nvPr/>
      </p:nvGrpSpPr>
      <p:grpSpPr>
        <a:xfrm>
          <a:off x="0" y="0"/>
          <a:ext cx="0" cy="0"/>
          <a:chOff x="0" y="0"/>
          <a:chExt cx="0" cy="0"/>
        </a:xfrm>
      </p:grpSpPr>
      <p:sp>
        <p:nvSpPr>
          <p:cNvPr id="31" name="Google Shape;31;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33" name="Google Shape;33;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transition spd="slow">
    <p:push/>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14.png"/><Relationship Id="rId9"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23.png"/><Relationship Id="rId7" Type="http://schemas.openxmlformats.org/officeDocument/2006/relationships/image" Target="../media/image19.png"/><Relationship Id="rId8"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8.png"/><Relationship Id="rId5"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hyperlink" Target="https://docs.google.com/document/d/1N97kY1SThbBf8mgAKUe4BcFCfttLrB1xqrtgKHelFPI/edit?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hyperlink" Target="https://docs.google.com/document/d/1N97kY1SThbBf8mgAKUe4BcFCfttLrB1xqrtgKHelFPI/edit?usp=shar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jpg"/><Relationship Id="rId4" Type="http://schemas.openxmlformats.org/officeDocument/2006/relationships/hyperlink" Target="https://www.hudsoncsd.org/departments-programs/technology/" TargetMode="External"/><Relationship Id="rId5" Type="http://schemas.openxmlformats.org/officeDocument/2006/relationships/hyperlink" Target="https://docs.google.com/document/d/1N97kY1SThbBf8mgAKUe4BcFCfttLrB1xqrtgKHelFPI/edit?usp=sharing" TargetMode="External"/><Relationship Id="rId6" Type="http://schemas.openxmlformats.org/officeDocument/2006/relationships/hyperlink" Target="mailto:HCSDSmartSchools@hudsoncsd.org" TargetMode="External"/><Relationship Id="rId7" Type="http://schemas.openxmlformats.org/officeDocument/2006/relationships/hyperlink" Target="https://www.hudsoncsd.org/departments-programs/technology/" TargetMode="External"/><Relationship Id="rId8" Type="http://schemas.openxmlformats.org/officeDocument/2006/relationships/hyperlink" Target="https://www.p12.nysed.gov/mgtserv/documents/DistrictSSIPCompletionProcess.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youtube.com/watch?v=uGI00HV7Cfw" TargetMode="External"/><Relationship Id="rId4" Type="http://schemas.openxmlformats.org/officeDocument/2006/relationships/image" Target="../media/image22.gif"/><Relationship Id="rId5"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hudsoncsd.org/wp-content/uploads/2022/07/2022-2025-Instructional-Technology-Plan-2021-1.pdf" TargetMode="External"/><Relationship Id="rId4" Type="http://schemas.openxmlformats.org/officeDocument/2006/relationships/image" Target="../media/image7.jpg"/><Relationship Id="rId5"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hudsoncsd.org/wp-content/uploads/2022/07/2022-2025-Instructional-Technology-Plan-2021-1.pdf" TargetMode="External"/><Relationship Id="rId4" Type="http://schemas.openxmlformats.org/officeDocument/2006/relationships/hyperlink" Target="https://docs.google.com/document/d/1N97kY1SThbBf8mgAKUe4BcFCfttLrB1xqrtgKHelFPI/edit?usp=sharing" TargetMode="External"/><Relationship Id="rId5" Type="http://schemas.openxmlformats.org/officeDocument/2006/relationships/hyperlink" Target="https://docs.google.com/document/d/1N97kY1SThbBf8mgAKUe4BcFCfttLrB1xqrtgKHelFPI/edit?usp=sharing" TargetMode="External"/><Relationship Id="rId6" Type="http://schemas.openxmlformats.org/officeDocument/2006/relationships/hyperlink" Target="https://docs.google.com/document/d/1N97kY1SThbBf8mgAKUe4BcFCfttLrB1xqrtgKHelFPI/edit?usp=sharing" TargetMode="External"/><Relationship Id="rId7"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 name="Shape 40"/>
        <p:cNvGrpSpPr/>
        <p:nvPr/>
      </p:nvGrpSpPr>
      <p:grpSpPr>
        <a:xfrm>
          <a:off x="0" y="0"/>
          <a:ext cx="0" cy="0"/>
          <a:chOff x="0" y="0"/>
          <a:chExt cx="0" cy="0"/>
        </a:xfrm>
      </p:grpSpPr>
      <p:sp>
        <p:nvSpPr>
          <p:cNvPr id="41" name="Google Shape;41;g3229439ad1a_0_0"/>
          <p:cNvSpPr/>
          <p:nvPr/>
        </p:nvSpPr>
        <p:spPr>
          <a:xfrm rot="899962">
            <a:off x="-1530697" y="-1576045"/>
            <a:ext cx="14942718" cy="10010085"/>
          </a:xfrm>
          <a:prstGeom prst="rect">
            <a:avLst/>
          </a:prstGeom>
          <a:solidFill>
            <a:srgbClr val="1736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g3229439ad1a_0_0"/>
          <p:cNvSpPr/>
          <p:nvPr/>
        </p:nvSpPr>
        <p:spPr>
          <a:xfrm rot="-4500051">
            <a:off x="4846308" y="-10959371"/>
            <a:ext cx="5312499" cy="17238204"/>
          </a:xfrm>
          <a:prstGeom prst="rect">
            <a:avLst/>
          </a:pr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g3229439ad1a_0_0"/>
          <p:cNvPicPr preferRelativeResize="0"/>
          <p:nvPr/>
        </p:nvPicPr>
        <p:blipFill rotWithShape="1">
          <a:blip r:embed="rId3">
            <a:alphaModFix amt="18000"/>
          </a:blip>
          <a:srcRect b="0" l="0" r="0" t="0"/>
          <a:stretch/>
        </p:blipFill>
        <p:spPr>
          <a:xfrm>
            <a:off x="-130075" y="1339525"/>
            <a:ext cx="12546626" cy="6413500"/>
          </a:xfrm>
          <a:prstGeom prst="rect">
            <a:avLst/>
          </a:prstGeom>
          <a:noFill/>
          <a:ln>
            <a:noFill/>
          </a:ln>
        </p:spPr>
      </p:pic>
      <p:pic>
        <p:nvPicPr>
          <p:cNvPr id="44" name="Google Shape;44;g3229439ad1a_0_0"/>
          <p:cNvPicPr preferRelativeResize="0"/>
          <p:nvPr/>
        </p:nvPicPr>
        <p:blipFill rotWithShape="1">
          <a:blip r:embed="rId4">
            <a:alphaModFix/>
          </a:blip>
          <a:srcRect b="0" l="0" r="0" t="0"/>
          <a:stretch/>
        </p:blipFill>
        <p:spPr>
          <a:xfrm>
            <a:off x="7638900" y="5322988"/>
            <a:ext cx="4352925" cy="1171575"/>
          </a:xfrm>
          <a:prstGeom prst="rect">
            <a:avLst/>
          </a:prstGeom>
          <a:noFill/>
          <a:ln>
            <a:noFill/>
          </a:ln>
        </p:spPr>
      </p:pic>
      <p:sp>
        <p:nvSpPr>
          <p:cNvPr id="45" name="Google Shape;45;g3229439ad1a_0_0"/>
          <p:cNvSpPr/>
          <p:nvPr/>
        </p:nvSpPr>
        <p:spPr>
          <a:xfrm rot="-3839713">
            <a:off x="-1350255" y="4836524"/>
            <a:ext cx="3690762" cy="7062064"/>
          </a:xfrm>
          <a:prstGeom prst="rect">
            <a:avLst/>
          </a:pr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3229439ad1a_0_0"/>
          <p:cNvSpPr txBox="1"/>
          <p:nvPr/>
        </p:nvSpPr>
        <p:spPr>
          <a:xfrm>
            <a:off x="0" y="5367803"/>
            <a:ext cx="8476200" cy="10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pic>
        <p:nvPicPr>
          <p:cNvPr id="47" name="Google Shape;47;g3229439ad1a_0_0"/>
          <p:cNvPicPr preferRelativeResize="0"/>
          <p:nvPr/>
        </p:nvPicPr>
        <p:blipFill rotWithShape="1">
          <a:blip r:embed="rId5">
            <a:alphaModFix/>
          </a:blip>
          <a:srcRect b="0" l="0" r="0" t="0"/>
          <a:stretch/>
        </p:blipFill>
        <p:spPr>
          <a:xfrm>
            <a:off x="4714002" y="663766"/>
            <a:ext cx="1545598" cy="906160"/>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48" name="Google Shape;48;g3229439ad1a_0_0"/>
          <p:cNvSpPr txBox="1"/>
          <p:nvPr/>
        </p:nvSpPr>
        <p:spPr>
          <a:xfrm>
            <a:off x="2390900" y="1752600"/>
            <a:ext cx="7099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g3229439ad1a_0_0"/>
          <p:cNvSpPr txBox="1"/>
          <p:nvPr/>
        </p:nvSpPr>
        <p:spPr>
          <a:xfrm>
            <a:off x="0" y="5022253"/>
            <a:ext cx="8476200" cy="10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50" name="Google Shape;50;g3229439ad1a_0_0"/>
          <p:cNvSpPr txBox="1"/>
          <p:nvPr/>
        </p:nvSpPr>
        <p:spPr>
          <a:xfrm>
            <a:off x="304800" y="5672603"/>
            <a:ext cx="8476200" cy="10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51" name="Google Shape;51;g3229439ad1a_0_0"/>
          <p:cNvSpPr txBox="1"/>
          <p:nvPr/>
        </p:nvSpPr>
        <p:spPr>
          <a:xfrm>
            <a:off x="1071325" y="5100125"/>
            <a:ext cx="1115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3229439ad1a_0_0"/>
          <p:cNvSpPr txBox="1"/>
          <p:nvPr/>
        </p:nvSpPr>
        <p:spPr>
          <a:xfrm>
            <a:off x="457200" y="5825003"/>
            <a:ext cx="8476200" cy="10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53" name="Google Shape;53;g3229439ad1a_0_0"/>
          <p:cNvSpPr txBox="1"/>
          <p:nvPr/>
        </p:nvSpPr>
        <p:spPr>
          <a:xfrm>
            <a:off x="-665325" y="1968275"/>
            <a:ext cx="13301700" cy="3238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4100"/>
              <a:buFont typeface="Arial"/>
              <a:buNone/>
            </a:pPr>
            <a:r>
              <a:rPr lang="en-US" sz="4200">
                <a:solidFill>
                  <a:schemeClr val="lt1"/>
                </a:solidFill>
              </a:rPr>
              <a:t>Smart Bond/Smart Schools Investment Plan </a:t>
            </a:r>
            <a:br>
              <a:rPr lang="en-US" sz="4200">
                <a:solidFill>
                  <a:schemeClr val="lt1"/>
                </a:solidFill>
              </a:rPr>
            </a:br>
            <a:r>
              <a:rPr lang="en-US" sz="4200">
                <a:solidFill>
                  <a:schemeClr val="lt1"/>
                </a:solidFill>
              </a:rPr>
              <a:t>(SSIP) Recommendations</a:t>
            </a:r>
            <a:endParaRPr b="0" i="1" sz="5600" u="none" cap="none" strike="noStrike">
              <a:solidFill>
                <a:schemeClr val="lt1"/>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4900"/>
              <a:buFont typeface="Arial"/>
              <a:buNone/>
            </a:pPr>
            <a:r>
              <a:t/>
            </a:r>
            <a:endParaRPr b="0" i="1" sz="5500" u="none" cap="none" strike="noStrike">
              <a:solidFill>
                <a:schemeClr val="lt1"/>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3300"/>
              <a:buFont typeface="Arial"/>
              <a:buNone/>
            </a:pPr>
            <a:r>
              <a:rPr b="0" i="1" lang="en-US" sz="2200" u="none" cap="none" strike="noStrike">
                <a:solidFill>
                  <a:schemeClr val="lt1"/>
                </a:solidFill>
                <a:latin typeface="Arial"/>
                <a:ea typeface="Arial"/>
                <a:cs typeface="Arial"/>
                <a:sym typeface="Arial"/>
              </a:rPr>
              <a:t>By: Dr. Pennyman-Superintendent,</a:t>
            </a:r>
            <a:br>
              <a:rPr b="0" i="1" lang="en-US" sz="2200" u="none" cap="none" strike="noStrike">
                <a:solidFill>
                  <a:schemeClr val="lt1"/>
                </a:solidFill>
                <a:latin typeface="Arial"/>
                <a:ea typeface="Arial"/>
                <a:cs typeface="Arial"/>
                <a:sym typeface="Arial"/>
              </a:rPr>
            </a:br>
            <a:r>
              <a:rPr b="0" i="1" lang="en-US" sz="2200" u="none" cap="none" strike="noStrike">
                <a:solidFill>
                  <a:schemeClr val="lt1"/>
                </a:solidFill>
                <a:latin typeface="Arial"/>
                <a:ea typeface="Arial"/>
                <a:cs typeface="Arial"/>
                <a:sym typeface="Arial"/>
              </a:rPr>
              <a:t> Cheryl Rabinowitz-Manager of Instructional Technology,</a:t>
            </a:r>
            <a:endParaRPr b="0" i="1" sz="2200" u="none" cap="none" strike="noStrike">
              <a:solidFill>
                <a:schemeClr val="lt1"/>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3300"/>
              <a:buFont typeface="Arial"/>
              <a:buNone/>
            </a:pPr>
            <a:r>
              <a:rPr b="0" i="1" lang="en-US" sz="2200" u="none" cap="none" strike="noStrike">
                <a:solidFill>
                  <a:schemeClr val="lt1"/>
                </a:solidFill>
                <a:latin typeface="Arial"/>
                <a:ea typeface="Arial"/>
                <a:cs typeface="Arial"/>
                <a:sym typeface="Arial"/>
              </a:rPr>
              <a:t>Tyler Kritzman- Director of Facilities</a:t>
            </a:r>
            <a:endParaRPr b="0" i="1" sz="2200" u="none" cap="none" strike="noStrike">
              <a:solidFill>
                <a:schemeClr val="lt1"/>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3300"/>
              <a:buFont typeface="Arial"/>
              <a:buNone/>
            </a:pPr>
            <a:r>
              <a:rPr i="1" lang="en-US" sz="2200">
                <a:solidFill>
                  <a:schemeClr val="lt1"/>
                </a:solidFill>
              </a:rPr>
              <a:t>May 20, 2025</a:t>
            </a:r>
            <a:endParaRPr i="1" sz="22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35b2aeca44e_0_1"/>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129" name="Google Shape;129;g35b2aeca44e_0_1"/>
          <p:cNvSpPr txBox="1"/>
          <p:nvPr/>
        </p:nvSpPr>
        <p:spPr>
          <a:xfrm>
            <a:off x="1713075" y="63850"/>
            <a:ext cx="91038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600"/>
              <a:buFont typeface="Arial"/>
              <a:buNone/>
            </a:pPr>
            <a:r>
              <a:rPr b="1" lang="en-US" sz="3000">
                <a:solidFill>
                  <a:srgbClr val="233A44"/>
                </a:solidFill>
                <a:latin typeface="Calibri"/>
                <a:ea typeface="Calibri"/>
                <a:cs typeface="Calibri"/>
                <a:sym typeface="Calibri"/>
              </a:rPr>
              <a:t>Challenges/Issues and Feature/Benefits</a:t>
            </a:r>
            <a:endParaRPr b="1" sz="3000">
              <a:solidFill>
                <a:srgbClr val="233A44"/>
              </a:solidFill>
              <a:latin typeface="Calibri"/>
              <a:ea typeface="Calibri"/>
              <a:cs typeface="Calibri"/>
              <a:sym typeface="Calibri"/>
            </a:endParaRPr>
          </a:p>
        </p:txBody>
      </p:sp>
      <p:graphicFrame>
        <p:nvGraphicFramePr>
          <p:cNvPr id="130" name="Google Shape;130;g35b2aeca44e_0_1"/>
          <p:cNvGraphicFramePr/>
          <p:nvPr/>
        </p:nvGraphicFramePr>
        <p:xfrm>
          <a:off x="142238" y="1403475"/>
          <a:ext cx="3000000" cy="3000000"/>
        </p:xfrm>
        <a:graphic>
          <a:graphicData uri="http://schemas.openxmlformats.org/drawingml/2006/table">
            <a:tbl>
              <a:tblPr>
                <a:noFill/>
                <a:tableStyleId>{017FBB89-1C42-4505-9430-EE758D18658B}</a:tableStyleId>
              </a:tblPr>
              <a:tblGrid>
                <a:gridCol w="3000850"/>
                <a:gridCol w="3718825"/>
                <a:gridCol w="5226275"/>
              </a:tblGrid>
              <a:tr h="327900">
                <a:tc>
                  <a:txBody>
                    <a:bodyPr/>
                    <a:lstStyle/>
                    <a:p>
                      <a:pPr indent="0" lvl="0" marL="0" rtl="0" algn="l">
                        <a:spcBef>
                          <a:spcPts val="0"/>
                        </a:spcBef>
                        <a:spcAft>
                          <a:spcPts val="0"/>
                        </a:spcAft>
                        <a:buNone/>
                      </a:pPr>
                      <a:r>
                        <a:rPr b="1" lang="en-US" sz="1500">
                          <a:latin typeface="Times New Roman"/>
                          <a:ea typeface="Times New Roman"/>
                          <a:cs typeface="Times New Roman"/>
                          <a:sym typeface="Times New Roman"/>
                        </a:rPr>
                        <a:t>Projects </a:t>
                      </a:r>
                      <a:endParaRPr b="1" i="1" sz="15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500">
                          <a:latin typeface="Times New Roman"/>
                          <a:ea typeface="Times New Roman"/>
                          <a:cs typeface="Times New Roman"/>
                          <a:sym typeface="Times New Roman"/>
                        </a:rPr>
                        <a:t>Challenges/Issues</a:t>
                      </a:r>
                      <a:endParaRPr b="1" sz="15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500">
                          <a:latin typeface="Times New Roman"/>
                          <a:ea typeface="Times New Roman"/>
                          <a:cs typeface="Times New Roman"/>
                          <a:sym typeface="Times New Roman"/>
                        </a:rPr>
                        <a:t>Features and Benefits</a:t>
                      </a:r>
                      <a:endParaRPr b="1" sz="1500">
                        <a:latin typeface="Times New Roman"/>
                        <a:ea typeface="Times New Roman"/>
                        <a:cs typeface="Times New Roman"/>
                        <a:sym typeface="Times New Roman"/>
                      </a:endParaRPr>
                    </a:p>
                  </a:txBody>
                  <a:tcPr marT="63500" marB="63500" marR="63500" marL="63500"/>
                </a:tc>
              </a:tr>
              <a:tr h="1005375">
                <a:tc>
                  <a:txBody>
                    <a:bodyPr/>
                    <a:lstStyle/>
                    <a:p>
                      <a:pPr indent="0" lvl="0" marL="0" rtl="0" algn="l">
                        <a:spcBef>
                          <a:spcPts val="0"/>
                        </a:spcBef>
                        <a:spcAft>
                          <a:spcPts val="0"/>
                        </a:spcAft>
                        <a:buNone/>
                      </a:pPr>
                      <a:r>
                        <a:rPr b="1" lang="en-US" sz="1500">
                          <a:latin typeface="Times New Roman"/>
                          <a:ea typeface="Times New Roman"/>
                          <a:cs typeface="Times New Roman"/>
                          <a:sym typeface="Times New Roman"/>
                        </a:rPr>
                        <a:t>Phone System Upgrade</a:t>
                      </a:r>
                      <a:br>
                        <a:rPr b="1" lang="en-US" sz="1500">
                          <a:latin typeface="Times New Roman"/>
                          <a:ea typeface="Times New Roman"/>
                          <a:cs typeface="Times New Roman"/>
                          <a:sym typeface="Times New Roman"/>
                        </a:rPr>
                      </a:br>
                      <a:br>
                        <a:rPr b="1" lang="en-US" sz="1500">
                          <a:latin typeface="Times New Roman"/>
                          <a:ea typeface="Times New Roman"/>
                          <a:cs typeface="Times New Roman"/>
                          <a:sym typeface="Times New Roman"/>
                        </a:rPr>
                      </a:br>
                      <a:r>
                        <a:rPr b="1" i="1" lang="en-US" sz="1500">
                          <a:solidFill>
                            <a:schemeClr val="dk1"/>
                          </a:solidFill>
                          <a:latin typeface="Times New Roman"/>
                          <a:ea typeface="Times New Roman"/>
                          <a:cs typeface="Times New Roman"/>
                          <a:sym typeface="Times New Roman"/>
                        </a:rPr>
                        <a:t>(SSIP Area: High Tech Security Features)</a:t>
                      </a:r>
                      <a:endParaRPr b="1" i="1" sz="1500">
                        <a:latin typeface="Times New Roman"/>
                        <a:ea typeface="Times New Roman"/>
                        <a:cs typeface="Times New Roman"/>
                        <a:sym typeface="Times New Roman"/>
                      </a:endParaRPr>
                    </a:p>
                  </a:txBody>
                  <a:tcPr marT="63500" marB="63500" marR="63500" marL="63500"/>
                </a:tc>
                <a:tc>
                  <a:txBody>
                    <a:bodyPr/>
                    <a:lstStyle/>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Increasing costs to maintain current system (Service Calls, Resets, etc.)</a:t>
                      </a:r>
                      <a:endParaRPr b="1"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Isolated from other security related solutions </a:t>
                      </a:r>
                      <a:endParaRPr b="1" sz="1500">
                        <a:latin typeface="Times New Roman"/>
                        <a:ea typeface="Times New Roman"/>
                        <a:cs typeface="Times New Roman"/>
                        <a:sym typeface="Times New Roman"/>
                      </a:endParaRPr>
                    </a:p>
                  </a:txBody>
                  <a:tcPr marT="63500" marB="63500" marR="63500" marL="63500"/>
                </a:tc>
                <a:tc>
                  <a:txBody>
                    <a:bodyPr/>
                    <a:lstStyle/>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Predictable operational costs</a:t>
                      </a:r>
                      <a:endParaRPr b="1"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Cloud-based call control</a:t>
                      </a:r>
                      <a:endParaRPr b="1" sz="1500">
                        <a:latin typeface="Times New Roman"/>
                        <a:ea typeface="Times New Roman"/>
                        <a:cs typeface="Times New Roman"/>
                        <a:sym typeface="Times New Roman"/>
                      </a:endParaRPr>
                    </a:p>
                    <a:p>
                      <a:pPr indent="0" lvl="0" marL="0" rtl="0" algn="l">
                        <a:spcBef>
                          <a:spcPts val="0"/>
                        </a:spcBef>
                        <a:spcAft>
                          <a:spcPts val="0"/>
                        </a:spcAft>
                        <a:buNone/>
                      </a:pPr>
                      <a:r>
                        <a:rPr b="1" lang="en-US" sz="1500">
                          <a:latin typeface="Times New Roman"/>
                          <a:ea typeface="Times New Roman"/>
                          <a:cs typeface="Times New Roman"/>
                          <a:sym typeface="Times New Roman"/>
                        </a:rPr>
                        <a:t>                 a.  Eliminates costly upgrade-premise based servers</a:t>
                      </a:r>
                      <a:endParaRPr b="1" sz="1500">
                        <a:latin typeface="Times New Roman"/>
                        <a:ea typeface="Times New Roman"/>
                        <a:cs typeface="Times New Roman"/>
                        <a:sym typeface="Times New Roman"/>
                      </a:endParaRPr>
                    </a:p>
                    <a:p>
                      <a:pPr indent="0" lvl="0" marL="0" rtl="0" algn="l">
                        <a:spcBef>
                          <a:spcPts val="0"/>
                        </a:spcBef>
                        <a:spcAft>
                          <a:spcPts val="0"/>
                        </a:spcAft>
                        <a:buNone/>
                      </a:pPr>
                      <a:r>
                        <a:rPr b="1" lang="en-US" sz="1500">
                          <a:latin typeface="Times New Roman"/>
                          <a:ea typeface="Times New Roman"/>
                          <a:cs typeface="Times New Roman"/>
                          <a:sym typeface="Times New Roman"/>
                        </a:rPr>
                        <a:t>                 b.  Instant access to mfgr. feature/upgrades</a:t>
                      </a:r>
                      <a:endParaRPr b="1"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Integrates with districts security and PA systems (Singlewire Fusion, etc.)</a:t>
                      </a:r>
                      <a:endParaRPr b="1" sz="1500">
                        <a:latin typeface="Times New Roman"/>
                        <a:ea typeface="Times New Roman"/>
                        <a:cs typeface="Times New Roman"/>
                        <a:sym typeface="Times New Roman"/>
                      </a:endParaRPr>
                    </a:p>
                  </a:txBody>
                  <a:tcPr marT="63500" marB="63500" marR="63500" marL="63500"/>
                </a:tc>
              </a:tr>
              <a:tr h="652725">
                <a:tc>
                  <a:txBody>
                    <a:bodyPr/>
                    <a:lstStyle/>
                    <a:p>
                      <a:pPr indent="0" lvl="0" marL="0" rtl="0" algn="l">
                        <a:spcBef>
                          <a:spcPts val="0"/>
                        </a:spcBef>
                        <a:spcAft>
                          <a:spcPts val="0"/>
                        </a:spcAft>
                        <a:buNone/>
                      </a:pPr>
                      <a:r>
                        <a:rPr b="1" lang="en-US" sz="1500">
                          <a:latin typeface="Times New Roman"/>
                          <a:ea typeface="Times New Roman"/>
                          <a:cs typeface="Times New Roman"/>
                          <a:sym typeface="Times New Roman"/>
                        </a:rPr>
                        <a:t>Cabling Upgrade</a:t>
                      </a:r>
                      <a:br>
                        <a:rPr b="1" lang="en-US" sz="1500">
                          <a:latin typeface="Times New Roman"/>
                          <a:ea typeface="Times New Roman"/>
                          <a:cs typeface="Times New Roman"/>
                          <a:sym typeface="Times New Roman"/>
                        </a:rPr>
                      </a:br>
                      <a:br>
                        <a:rPr b="1" lang="en-US" sz="1500">
                          <a:latin typeface="Times New Roman"/>
                          <a:ea typeface="Times New Roman"/>
                          <a:cs typeface="Times New Roman"/>
                          <a:sym typeface="Times New Roman"/>
                        </a:rPr>
                      </a:br>
                      <a:r>
                        <a:rPr b="1" lang="en-US" sz="1500">
                          <a:solidFill>
                            <a:schemeClr val="dk1"/>
                          </a:solidFill>
                          <a:latin typeface="Times New Roman"/>
                          <a:ea typeface="Times New Roman"/>
                          <a:cs typeface="Times New Roman"/>
                          <a:sym typeface="Times New Roman"/>
                        </a:rPr>
                        <a:t>(</a:t>
                      </a:r>
                      <a:r>
                        <a:rPr b="1" i="1" lang="en-US" sz="1500">
                          <a:solidFill>
                            <a:schemeClr val="dk1"/>
                          </a:solidFill>
                          <a:latin typeface="Times New Roman"/>
                          <a:ea typeface="Times New Roman"/>
                          <a:cs typeface="Times New Roman"/>
                          <a:sym typeface="Times New Roman"/>
                        </a:rPr>
                        <a:t>SSIP Area: School Connectivity) &amp; High Tech Security Features)</a:t>
                      </a:r>
                      <a:endParaRPr b="1" i="1" sz="1500">
                        <a:latin typeface="Times New Roman"/>
                        <a:ea typeface="Times New Roman"/>
                        <a:cs typeface="Times New Roman"/>
                        <a:sym typeface="Times New Roman"/>
                      </a:endParaRPr>
                    </a:p>
                  </a:txBody>
                  <a:tcPr marT="63500" marB="63500" marR="63500" marL="63500"/>
                </a:tc>
                <a:tc>
                  <a:txBody>
                    <a:bodyPr/>
                    <a:lstStyle/>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Antiquated</a:t>
                      </a:r>
                      <a:endParaRPr b="1"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Slower speeds</a:t>
                      </a:r>
                      <a:endParaRPr b="1"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Coverage gaps</a:t>
                      </a:r>
                      <a:endParaRPr b="1" sz="1500">
                        <a:latin typeface="Times New Roman"/>
                        <a:ea typeface="Times New Roman"/>
                        <a:cs typeface="Times New Roman"/>
                        <a:sym typeface="Times New Roman"/>
                      </a:endParaRPr>
                    </a:p>
                  </a:txBody>
                  <a:tcPr marT="63500" marB="63500" marR="63500" marL="63500"/>
                </a:tc>
                <a:tc>
                  <a:txBody>
                    <a:bodyPr/>
                    <a:lstStyle/>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Enhanced reliability</a:t>
                      </a:r>
                      <a:endParaRPr b="1"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Increased speeds</a:t>
                      </a:r>
                      <a:endParaRPr b="1"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Improved coverage</a:t>
                      </a:r>
                      <a:endParaRPr b="1" sz="1500">
                        <a:latin typeface="Times New Roman"/>
                        <a:ea typeface="Times New Roman"/>
                        <a:cs typeface="Times New Roman"/>
                        <a:sym typeface="Times New Roman"/>
                      </a:endParaRPr>
                    </a:p>
                  </a:txBody>
                  <a:tcPr marT="63500" marB="63500" marR="63500" marL="63500"/>
                </a:tc>
              </a:tr>
              <a:tr h="839375">
                <a:tc>
                  <a:txBody>
                    <a:bodyPr/>
                    <a:lstStyle/>
                    <a:p>
                      <a:pPr indent="0" lvl="0" marL="0" rtl="0" algn="l">
                        <a:spcBef>
                          <a:spcPts val="0"/>
                        </a:spcBef>
                        <a:spcAft>
                          <a:spcPts val="0"/>
                        </a:spcAft>
                        <a:buNone/>
                      </a:pPr>
                      <a:r>
                        <a:rPr b="1" lang="en-US" sz="1500">
                          <a:latin typeface="Times New Roman"/>
                          <a:ea typeface="Times New Roman"/>
                          <a:cs typeface="Times New Roman"/>
                          <a:sym typeface="Times New Roman"/>
                        </a:rPr>
                        <a:t>PA System/Clocks Upgrade</a:t>
                      </a:r>
                      <a:br>
                        <a:rPr b="1" lang="en-US" sz="1500">
                          <a:latin typeface="Times New Roman"/>
                          <a:ea typeface="Times New Roman"/>
                          <a:cs typeface="Times New Roman"/>
                          <a:sym typeface="Times New Roman"/>
                        </a:rPr>
                      </a:br>
                      <a:endParaRPr b="1" sz="1500">
                        <a:latin typeface="Times New Roman"/>
                        <a:ea typeface="Times New Roman"/>
                        <a:cs typeface="Times New Roman"/>
                        <a:sym typeface="Times New Roman"/>
                      </a:endParaRPr>
                    </a:p>
                    <a:p>
                      <a:pPr indent="0" lvl="0" marL="0" rtl="0" algn="l">
                        <a:spcBef>
                          <a:spcPts val="0"/>
                        </a:spcBef>
                        <a:spcAft>
                          <a:spcPts val="0"/>
                        </a:spcAft>
                        <a:buNone/>
                      </a:pPr>
                      <a:r>
                        <a:rPr b="1" i="1" lang="en-US" sz="1500">
                          <a:solidFill>
                            <a:schemeClr val="dk1"/>
                          </a:solidFill>
                          <a:latin typeface="Times New Roman"/>
                          <a:ea typeface="Times New Roman"/>
                          <a:cs typeface="Times New Roman"/>
                          <a:sym typeface="Times New Roman"/>
                        </a:rPr>
                        <a:t>(SSIP Area: High Tech Security Features)</a:t>
                      </a:r>
                      <a:endParaRPr b="1"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500">
                        <a:latin typeface="Times New Roman"/>
                        <a:ea typeface="Times New Roman"/>
                        <a:cs typeface="Times New Roman"/>
                        <a:sym typeface="Times New Roman"/>
                      </a:endParaRPr>
                    </a:p>
                  </a:txBody>
                  <a:tcPr marT="63500" marB="63500" marR="63500" marL="63500"/>
                </a:tc>
                <a:tc>
                  <a:txBody>
                    <a:bodyPr/>
                    <a:lstStyle/>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Current system is antiquated/ at maximum capacity (volume issues reported)</a:t>
                      </a:r>
                      <a:endParaRPr b="1"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Unpredictable expense for service calls</a:t>
                      </a:r>
                      <a:endParaRPr b="1"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Issues with bells</a:t>
                      </a:r>
                      <a:endParaRPr b="1" sz="1500">
                        <a:latin typeface="Times New Roman"/>
                        <a:ea typeface="Times New Roman"/>
                        <a:cs typeface="Times New Roman"/>
                        <a:sym typeface="Times New Roman"/>
                      </a:endParaRPr>
                    </a:p>
                  </a:txBody>
                  <a:tcPr marT="63500" marB="63500" marR="63500" marL="63500"/>
                </a:tc>
                <a:tc>
                  <a:txBody>
                    <a:bodyPr/>
                    <a:lstStyle/>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Ubiquitous, quality coverage</a:t>
                      </a:r>
                      <a:endParaRPr b="1"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Integrated Bell Scheduler (via Singlewire Fusion)</a:t>
                      </a:r>
                      <a:endParaRPr b="1"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b="1" lang="en-US" sz="1500">
                          <a:latin typeface="Times New Roman"/>
                          <a:ea typeface="Times New Roman"/>
                          <a:cs typeface="Times New Roman"/>
                          <a:sym typeface="Times New Roman"/>
                        </a:rPr>
                        <a:t>Mass Notification (via Singlewire Fusion)</a:t>
                      </a:r>
                      <a:endParaRPr b="1" sz="1500">
                        <a:latin typeface="Times New Roman"/>
                        <a:ea typeface="Times New Roman"/>
                        <a:cs typeface="Times New Roman"/>
                        <a:sym typeface="Times New Roman"/>
                      </a:endParaRPr>
                    </a:p>
                  </a:txBody>
                  <a:tcPr marT="63500" marB="63500" marR="63500" marL="63500"/>
                </a:tc>
              </a:tr>
            </a:tbl>
          </a:graphicData>
        </a:graphic>
      </p:graphicFrame>
      <p:sp>
        <p:nvSpPr>
          <p:cNvPr id="131" name="Google Shape;131;g35b2aeca44e_0_1"/>
          <p:cNvSpPr txBox="1"/>
          <p:nvPr/>
        </p:nvSpPr>
        <p:spPr>
          <a:xfrm>
            <a:off x="10970725" y="4630700"/>
            <a:ext cx="124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2" name="Google Shape;132;g35b2aeca44e_0_1"/>
          <p:cNvPicPr preferRelativeResize="0"/>
          <p:nvPr/>
        </p:nvPicPr>
        <p:blipFill rotWithShape="1">
          <a:blip r:embed="rId3">
            <a:alphaModFix/>
          </a:blip>
          <a:srcRect b="0" l="0" r="0" t="0"/>
          <a:stretch/>
        </p:blipFill>
        <p:spPr>
          <a:xfrm>
            <a:off x="142250" y="162300"/>
            <a:ext cx="1955826" cy="7139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
          <p:cNvSpPr txBox="1"/>
          <p:nvPr>
            <p:ph idx="12" type="sldNum"/>
          </p:nvPr>
        </p:nvSpPr>
        <p:spPr>
          <a:xfrm>
            <a:off x="9103677" y="6387292"/>
            <a:ext cx="280416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138" name="Google Shape;138;p2"/>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139" name="Google Shape;139;p2"/>
          <p:cNvSpPr txBox="1"/>
          <p:nvPr/>
        </p:nvSpPr>
        <p:spPr>
          <a:xfrm>
            <a:off x="62175" y="180000"/>
            <a:ext cx="9634500" cy="696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SECURITY &amp; CAMERA UPGRADES PHASE 1 </a:t>
            </a:r>
            <a:endParaRPr b="1"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2023/24</a:t>
            </a:r>
            <a:endParaRPr b="1"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61950" lvl="0" marL="596900" marR="0" rtl="0" algn="l">
              <a:lnSpc>
                <a:spcPct val="115000"/>
              </a:lnSpc>
              <a:spcBef>
                <a:spcPts val="0"/>
              </a:spcBef>
              <a:spcAft>
                <a:spcPts val="0"/>
              </a:spcAft>
              <a:buClr>
                <a:srgbClr val="222222"/>
              </a:buClr>
              <a:buSzPts val="2100"/>
              <a:buFont typeface="Arial"/>
              <a:buChar char="●"/>
            </a:pPr>
            <a:r>
              <a:rPr b="0" i="0" lang="en-US" sz="2100" u="none" cap="none" strike="noStrike">
                <a:solidFill>
                  <a:srgbClr val="222222"/>
                </a:solidFill>
                <a:highlight>
                  <a:srgbClr val="FFFFFF"/>
                </a:highlight>
                <a:latin typeface="Arial"/>
                <a:ea typeface="Arial"/>
                <a:cs typeface="Arial"/>
                <a:sym typeface="Arial"/>
              </a:rPr>
              <a:t>Provide new server and VMS licenses for the new video management platform.</a:t>
            </a:r>
            <a:endParaRPr b="0" i="0" sz="2100" u="none" cap="none" strike="noStrike">
              <a:solidFill>
                <a:srgbClr val="222222"/>
              </a:solidFill>
              <a:highlight>
                <a:srgbClr val="FFFFFF"/>
              </a:highlight>
              <a:latin typeface="Arial"/>
              <a:ea typeface="Arial"/>
              <a:cs typeface="Arial"/>
              <a:sym typeface="Arial"/>
            </a:endParaRPr>
          </a:p>
          <a:p>
            <a:pPr indent="-361950" lvl="1" marL="1054100" marR="0" rtl="0" algn="l">
              <a:lnSpc>
                <a:spcPct val="115000"/>
              </a:lnSpc>
              <a:spcBef>
                <a:spcPts val="0"/>
              </a:spcBef>
              <a:spcAft>
                <a:spcPts val="0"/>
              </a:spcAft>
              <a:buClr>
                <a:srgbClr val="222222"/>
              </a:buClr>
              <a:buSzPts val="2100"/>
              <a:buFont typeface="Arial"/>
              <a:buChar char="○"/>
            </a:pPr>
            <a:r>
              <a:rPr b="0" i="0" lang="en-US" sz="2100" u="none" cap="none" strike="noStrike">
                <a:solidFill>
                  <a:srgbClr val="222222"/>
                </a:solidFill>
                <a:highlight>
                  <a:srgbClr val="FFFFFF"/>
                </a:highlight>
                <a:latin typeface="Arial"/>
                <a:ea typeface="Arial"/>
                <a:cs typeface="Arial"/>
                <a:sym typeface="Arial"/>
              </a:rPr>
              <a:t>(1) 160TB Server &amp; Software</a:t>
            </a:r>
            <a:endParaRPr b="0" i="0" sz="2100" u="none" cap="none" strike="noStrike">
              <a:solidFill>
                <a:srgbClr val="222222"/>
              </a:solidFill>
              <a:highlight>
                <a:srgbClr val="FFFFFF"/>
              </a:highlight>
              <a:latin typeface="Arial"/>
              <a:ea typeface="Arial"/>
              <a:cs typeface="Arial"/>
              <a:sym typeface="Arial"/>
            </a:endParaRPr>
          </a:p>
          <a:p>
            <a:pPr indent="-361950" lvl="1" marL="1054100" marR="0" rtl="0" algn="l">
              <a:lnSpc>
                <a:spcPct val="115000"/>
              </a:lnSpc>
              <a:spcBef>
                <a:spcPts val="0"/>
              </a:spcBef>
              <a:spcAft>
                <a:spcPts val="0"/>
              </a:spcAft>
              <a:buClr>
                <a:srgbClr val="222222"/>
              </a:buClr>
              <a:buSzPts val="2100"/>
              <a:buFont typeface="Arial"/>
              <a:buChar char="○"/>
            </a:pPr>
            <a:r>
              <a:rPr b="0" i="0" lang="en-US" sz="2100" u="none" cap="none" strike="noStrike">
                <a:solidFill>
                  <a:srgbClr val="222222"/>
                </a:solidFill>
                <a:highlight>
                  <a:srgbClr val="FFFFFF"/>
                </a:highlight>
                <a:latin typeface="Arial"/>
                <a:ea typeface="Arial"/>
                <a:cs typeface="Arial"/>
                <a:sym typeface="Arial"/>
              </a:rPr>
              <a:t>Licenses to ingest all existing cameras</a:t>
            </a:r>
            <a:endParaRPr b="0" i="0" sz="2100" u="none" cap="none" strike="noStrike">
              <a:solidFill>
                <a:srgbClr val="222222"/>
              </a:solidFill>
              <a:highlight>
                <a:srgbClr val="FFFFFF"/>
              </a:highlight>
              <a:latin typeface="Arial"/>
              <a:ea typeface="Arial"/>
              <a:cs typeface="Arial"/>
              <a:sym typeface="Arial"/>
            </a:endParaRPr>
          </a:p>
          <a:p>
            <a:pPr indent="-361950" lvl="0" marL="596900" marR="0" rtl="0" algn="l">
              <a:lnSpc>
                <a:spcPct val="115000"/>
              </a:lnSpc>
              <a:spcBef>
                <a:spcPts val="0"/>
              </a:spcBef>
              <a:spcAft>
                <a:spcPts val="0"/>
              </a:spcAft>
              <a:buClr>
                <a:srgbClr val="222222"/>
              </a:buClr>
              <a:buSzPts val="2100"/>
              <a:buFont typeface="Arial"/>
              <a:buChar char="●"/>
            </a:pPr>
            <a:r>
              <a:rPr b="0" i="0" lang="en-US" sz="2100" u="none" cap="none" strike="noStrike">
                <a:solidFill>
                  <a:srgbClr val="222222"/>
                </a:solidFill>
                <a:highlight>
                  <a:srgbClr val="FFFFFF"/>
                </a:highlight>
                <a:latin typeface="Arial"/>
                <a:ea typeface="Arial"/>
                <a:cs typeface="Arial"/>
                <a:sym typeface="Arial"/>
              </a:rPr>
              <a:t>Provide and install (16) new cameras with new cable runs. </a:t>
            </a:r>
            <a:br>
              <a:rPr b="0" i="0" lang="en-US" sz="2100" u="none" cap="none" strike="noStrike">
                <a:solidFill>
                  <a:srgbClr val="222222"/>
                </a:solidFill>
                <a:highlight>
                  <a:srgbClr val="FFFFFF"/>
                </a:highlight>
                <a:latin typeface="Arial"/>
                <a:ea typeface="Arial"/>
                <a:cs typeface="Arial"/>
                <a:sym typeface="Arial"/>
              </a:rPr>
            </a:br>
            <a:r>
              <a:rPr b="0" i="0" lang="en-US" sz="2100" u="none" cap="none" strike="noStrike">
                <a:solidFill>
                  <a:srgbClr val="222222"/>
                </a:solidFill>
                <a:highlight>
                  <a:srgbClr val="FFFFFF"/>
                </a:highlight>
                <a:latin typeface="Arial"/>
                <a:ea typeface="Arial"/>
                <a:cs typeface="Arial"/>
                <a:sym typeface="Arial"/>
              </a:rPr>
              <a:t>Includes licensing.</a:t>
            </a:r>
            <a:endParaRPr b="0" i="0" sz="2100" u="none" cap="none" strike="noStrike">
              <a:solidFill>
                <a:srgbClr val="222222"/>
              </a:solidFill>
              <a:highlight>
                <a:srgbClr val="FFFFFF"/>
              </a:highlight>
              <a:latin typeface="Arial"/>
              <a:ea typeface="Arial"/>
              <a:cs typeface="Arial"/>
              <a:sym typeface="Arial"/>
            </a:endParaRPr>
          </a:p>
          <a:p>
            <a:pPr indent="-361950" lvl="1" marL="1054100" marR="0" rtl="0" algn="l">
              <a:lnSpc>
                <a:spcPct val="115000"/>
              </a:lnSpc>
              <a:spcBef>
                <a:spcPts val="0"/>
              </a:spcBef>
              <a:spcAft>
                <a:spcPts val="0"/>
              </a:spcAft>
              <a:buClr>
                <a:srgbClr val="222222"/>
              </a:buClr>
              <a:buSzPts val="2100"/>
              <a:buFont typeface="Arial"/>
              <a:buChar char="○"/>
            </a:pPr>
            <a:r>
              <a:rPr b="0" i="0" lang="en-US" sz="2100" u="none" cap="none" strike="noStrike">
                <a:solidFill>
                  <a:srgbClr val="222222"/>
                </a:solidFill>
                <a:highlight>
                  <a:srgbClr val="FFFFFF"/>
                </a:highlight>
                <a:latin typeface="Arial"/>
                <a:ea typeface="Arial"/>
                <a:cs typeface="Arial"/>
                <a:sym typeface="Arial"/>
              </a:rPr>
              <a:t>(1) Interior 10MP Dual Head Camera</a:t>
            </a:r>
            <a:endParaRPr b="0" i="0" sz="2100" u="none" cap="none" strike="noStrike">
              <a:solidFill>
                <a:srgbClr val="222222"/>
              </a:solidFill>
              <a:highlight>
                <a:srgbClr val="FFFFFF"/>
              </a:highlight>
              <a:latin typeface="Arial"/>
              <a:ea typeface="Arial"/>
              <a:cs typeface="Arial"/>
              <a:sym typeface="Arial"/>
            </a:endParaRPr>
          </a:p>
          <a:p>
            <a:pPr indent="-361950" lvl="1" marL="1054100" marR="0" rtl="0" algn="l">
              <a:lnSpc>
                <a:spcPct val="115000"/>
              </a:lnSpc>
              <a:spcBef>
                <a:spcPts val="0"/>
              </a:spcBef>
              <a:spcAft>
                <a:spcPts val="0"/>
              </a:spcAft>
              <a:buClr>
                <a:srgbClr val="222222"/>
              </a:buClr>
              <a:buSzPts val="2100"/>
              <a:buFont typeface="Arial"/>
              <a:buChar char="○"/>
            </a:pPr>
            <a:r>
              <a:rPr b="0" i="0" lang="en-US" sz="2100" u="none" cap="none" strike="noStrike">
                <a:solidFill>
                  <a:srgbClr val="222222"/>
                </a:solidFill>
                <a:highlight>
                  <a:srgbClr val="FFFFFF"/>
                </a:highlight>
                <a:latin typeface="Arial"/>
                <a:ea typeface="Arial"/>
                <a:cs typeface="Arial"/>
                <a:sym typeface="Arial"/>
              </a:rPr>
              <a:t>(7) Interior 4MP Dome Cameras</a:t>
            </a:r>
            <a:endParaRPr b="0" i="0" sz="2100" u="none" cap="none" strike="noStrike">
              <a:solidFill>
                <a:srgbClr val="222222"/>
              </a:solidFill>
              <a:highlight>
                <a:srgbClr val="FFFFFF"/>
              </a:highlight>
              <a:latin typeface="Arial"/>
              <a:ea typeface="Arial"/>
              <a:cs typeface="Arial"/>
              <a:sym typeface="Arial"/>
            </a:endParaRPr>
          </a:p>
          <a:p>
            <a:pPr indent="-361950" lvl="1" marL="1054100" marR="0" rtl="0" algn="l">
              <a:lnSpc>
                <a:spcPct val="115000"/>
              </a:lnSpc>
              <a:spcBef>
                <a:spcPts val="0"/>
              </a:spcBef>
              <a:spcAft>
                <a:spcPts val="0"/>
              </a:spcAft>
              <a:buClr>
                <a:srgbClr val="222222"/>
              </a:buClr>
              <a:buSzPts val="2100"/>
              <a:buFont typeface="Arial"/>
              <a:buChar char="○"/>
            </a:pPr>
            <a:r>
              <a:rPr b="0" i="0" lang="en-US" sz="2100" u="none" cap="none" strike="noStrike">
                <a:solidFill>
                  <a:srgbClr val="222222"/>
                </a:solidFill>
                <a:highlight>
                  <a:srgbClr val="FFFFFF"/>
                </a:highlight>
                <a:latin typeface="Arial"/>
                <a:ea typeface="Arial"/>
                <a:cs typeface="Arial"/>
                <a:sym typeface="Arial"/>
              </a:rPr>
              <a:t>(1) Interior 6MP Dome Camera</a:t>
            </a:r>
            <a:endParaRPr b="0" i="0" sz="2100" u="none" cap="none" strike="noStrike">
              <a:solidFill>
                <a:srgbClr val="222222"/>
              </a:solidFill>
              <a:highlight>
                <a:srgbClr val="FFFFFF"/>
              </a:highlight>
              <a:latin typeface="Arial"/>
              <a:ea typeface="Arial"/>
              <a:cs typeface="Arial"/>
              <a:sym typeface="Arial"/>
            </a:endParaRPr>
          </a:p>
          <a:p>
            <a:pPr indent="-361950" lvl="1" marL="1054100" marR="0" rtl="0" algn="l">
              <a:lnSpc>
                <a:spcPct val="115000"/>
              </a:lnSpc>
              <a:spcBef>
                <a:spcPts val="0"/>
              </a:spcBef>
              <a:spcAft>
                <a:spcPts val="0"/>
              </a:spcAft>
              <a:buClr>
                <a:srgbClr val="222222"/>
              </a:buClr>
              <a:buSzPts val="2100"/>
              <a:buFont typeface="Arial"/>
              <a:buChar char="○"/>
            </a:pPr>
            <a:r>
              <a:rPr b="0" i="0" lang="en-US" sz="2100" u="none" cap="none" strike="noStrike">
                <a:solidFill>
                  <a:srgbClr val="222222"/>
                </a:solidFill>
                <a:highlight>
                  <a:srgbClr val="FFFFFF"/>
                </a:highlight>
                <a:latin typeface="Arial"/>
                <a:ea typeface="Arial"/>
                <a:cs typeface="Arial"/>
                <a:sym typeface="Arial"/>
              </a:rPr>
              <a:t>(5) Exterior 6MP Dome Cameras </a:t>
            </a:r>
            <a:endParaRPr b="0" i="0" sz="2100" u="none" cap="none" strike="noStrike">
              <a:solidFill>
                <a:srgbClr val="222222"/>
              </a:solidFill>
              <a:highlight>
                <a:srgbClr val="FFFFFF"/>
              </a:highlight>
              <a:latin typeface="Arial"/>
              <a:ea typeface="Arial"/>
              <a:cs typeface="Arial"/>
              <a:sym typeface="Arial"/>
            </a:endParaRPr>
          </a:p>
          <a:p>
            <a:pPr indent="-361950" lvl="1" marL="1054100" marR="0" rtl="0" algn="l">
              <a:lnSpc>
                <a:spcPct val="115000"/>
              </a:lnSpc>
              <a:spcBef>
                <a:spcPts val="0"/>
              </a:spcBef>
              <a:spcAft>
                <a:spcPts val="0"/>
              </a:spcAft>
              <a:buClr>
                <a:srgbClr val="222222"/>
              </a:buClr>
              <a:buSzPts val="2100"/>
              <a:buFont typeface="Arial"/>
              <a:buChar char="○"/>
            </a:pPr>
            <a:r>
              <a:rPr b="0" i="0" lang="en-US" sz="2100" u="none" cap="none" strike="noStrike">
                <a:solidFill>
                  <a:srgbClr val="222222"/>
                </a:solidFill>
                <a:highlight>
                  <a:srgbClr val="FFFFFF"/>
                </a:highlight>
                <a:latin typeface="Arial"/>
                <a:ea typeface="Arial"/>
                <a:cs typeface="Arial"/>
                <a:sym typeface="Arial"/>
              </a:rPr>
              <a:t>(2) Exterior 8MP Bullet Cameras</a:t>
            </a:r>
            <a:endParaRPr b="0" i="0" sz="2100" u="none" cap="none" strike="noStrike">
              <a:solidFill>
                <a:srgbClr val="222222"/>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
          <p:cNvSpPr txBox="1"/>
          <p:nvPr/>
        </p:nvSpPr>
        <p:spPr>
          <a:xfrm>
            <a:off x="9779375" y="1564275"/>
            <a:ext cx="2434500" cy="209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1" name="Google Shape;141;p2"/>
          <p:cNvPicPr preferRelativeResize="0"/>
          <p:nvPr/>
        </p:nvPicPr>
        <p:blipFill rotWithShape="1">
          <a:blip r:embed="rId4">
            <a:alphaModFix/>
          </a:blip>
          <a:srcRect b="0" l="0" r="0" t="0"/>
          <a:stretch/>
        </p:blipFill>
        <p:spPr>
          <a:xfrm>
            <a:off x="8262900" y="2206856"/>
            <a:ext cx="3168374" cy="31636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18"/>
          <p:cNvSpPr txBox="1"/>
          <p:nvPr>
            <p:ph idx="12" type="sldNum"/>
          </p:nvPr>
        </p:nvSpPr>
        <p:spPr>
          <a:xfrm>
            <a:off x="9103677" y="6387292"/>
            <a:ext cx="280416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147" name="Google Shape;147;p18"/>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148" name="Google Shape;148;p18"/>
          <p:cNvSpPr txBox="1"/>
          <p:nvPr/>
        </p:nvSpPr>
        <p:spPr>
          <a:xfrm>
            <a:off x="4278475" y="953075"/>
            <a:ext cx="5967000" cy="69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8"/>
          <p:cNvSpPr txBox="1"/>
          <p:nvPr/>
        </p:nvSpPr>
        <p:spPr>
          <a:xfrm>
            <a:off x="2237650" y="1067025"/>
            <a:ext cx="5967000" cy="69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8"/>
          <p:cNvSpPr txBox="1"/>
          <p:nvPr/>
        </p:nvSpPr>
        <p:spPr>
          <a:xfrm>
            <a:off x="694225" y="310775"/>
            <a:ext cx="8308200" cy="696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SECURITY &amp; CAMERA UPGRADES PHASE 2</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2024/25</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374650" lvl="0" marL="457200" marR="0" rtl="0" algn="l">
              <a:lnSpc>
                <a:spcPct val="115000"/>
              </a:lnSpc>
              <a:spcBef>
                <a:spcPts val="0"/>
              </a:spcBef>
              <a:spcAft>
                <a:spcPts val="0"/>
              </a:spcAft>
              <a:buClr>
                <a:srgbClr val="222222"/>
              </a:buClr>
              <a:buSzPts val="2300"/>
              <a:buFont typeface="Arial"/>
              <a:buChar char="●"/>
            </a:pPr>
            <a:r>
              <a:rPr b="0" i="0" lang="en-US" sz="2200" u="none" cap="none" strike="noStrike">
                <a:solidFill>
                  <a:srgbClr val="222222"/>
                </a:solidFill>
                <a:highlight>
                  <a:srgbClr val="FFFFFF"/>
                </a:highlight>
                <a:latin typeface="Arial"/>
                <a:ea typeface="Arial"/>
                <a:cs typeface="Arial"/>
                <a:sym typeface="Arial"/>
              </a:rPr>
              <a:t>Smart Bond</a:t>
            </a:r>
            <a:endParaRPr b="0" i="0" sz="2200" u="none" cap="none" strike="noStrike">
              <a:solidFill>
                <a:srgbClr val="222222"/>
              </a:solidFill>
              <a:highlight>
                <a:srgbClr val="FFFFFF"/>
              </a:highlight>
              <a:latin typeface="Arial"/>
              <a:ea typeface="Arial"/>
              <a:cs typeface="Arial"/>
              <a:sym typeface="Arial"/>
            </a:endParaRPr>
          </a:p>
          <a:p>
            <a:pPr indent="-374650" lvl="0" marL="457200" marR="0" rtl="0" algn="l">
              <a:lnSpc>
                <a:spcPct val="115000"/>
              </a:lnSpc>
              <a:spcBef>
                <a:spcPts val="0"/>
              </a:spcBef>
              <a:spcAft>
                <a:spcPts val="0"/>
              </a:spcAft>
              <a:buClr>
                <a:srgbClr val="222222"/>
              </a:buClr>
              <a:buSzPts val="2300"/>
              <a:buFont typeface="Arial"/>
              <a:buChar char="●"/>
            </a:pPr>
            <a:r>
              <a:rPr b="0" i="0" lang="en-US" sz="2200" u="none" cap="none" strike="noStrike">
                <a:solidFill>
                  <a:srgbClr val="222222"/>
                </a:solidFill>
                <a:highlight>
                  <a:srgbClr val="FFFFFF"/>
                </a:highlight>
                <a:latin typeface="Arial"/>
                <a:ea typeface="Arial"/>
                <a:cs typeface="Arial"/>
                <a:sym typeface="Arial"/>
              </a:rPr>
              <a:t>Video Upgrade and Adds</a:t>
            </a:r>
            <a:endParaRPr b="0" i="0" sz="2200" u="none" cap="none" strike="noStrike">
              <a:solidFill>
                <a:srgbClr val="222222"/>
              </a:solidFill>
              <a:highlight>
                <a:srgbClr val="FFFFFF"/>
              </a:highlight>
              <a:latin typeface="Arial"/>
              <a:ea typeface="Arial"/>
              <a:cs typeface="Arial"/>
              <a:sym typeface="Arial"/>
            </a:endParaRPr>
          </a:p>
          <a:p>
            <a:pPr indent="-374650" lvl="1" marL="914400" marR="0" rtl="0" algn="l">
              <a:lnSpc>
                <a:spcPct val="115000"/>
              </a:lnSpc>
              <a:spcBef>
                <a:spcPts val="0"/>
              </a:spcBef>
              <a:spcAft>
                <a:spcPts val="0"/>
              </a:spcAft>
              <a:buClr>
                <a:srgbClr val="222222"/>
              </a:buClr>
              <a:buSzPts val="2300"/>
              <a:buFont typeface="Arial"/>
              <a:buChar char="○"/>
            </a:pPr>
            <a:r>
              <a:rPr b="0" i="0" lang="en-US" sz="2200" u="none" cap="none" strike="noStrike">
                <a:solidFill>
                  <a:srgbClr val="222222"/>
                </a:solidFill>
                <a:highlight>
                  <a:srgbClr val="FFFFFF"/>
                </a:highlight>
                <a:latin typeface="Arial"/>
                <a:ea typeface="Arial"/>
                <a:cs typeface="Arial"/>
                <a:sym typeface="Arial"/>
              </a:rPr>
              <a:t>(58) New cameras</a:t>
            </a:r>
            <a:endParaRPr b="0" i="0" sz="2200" u="none" cap="none" strike="noStrike">
              <a:solidFill>
                <a:srgbClr val="222222"/>
              </a:solidFill>
              <a:highlight>
                <a:srgbClr val="FFFFFF"/>
              </a:highlight>
              <a:latin typeface="Arial"/>
              <a:ea typeface="Arial"/>
              <a:cs typeface="Arial"/>
              <a:sym typeface="Arial"/>
            </a:endParaRPr>
          </a:p>
          <a:p>
            <a:pPr indent="-374650" lvl="1" marL="914400" marR="0" rtl="0" algn="l">
              <a:lnSpc>
                <a:spcPct val="115000"/>
              </a:lnSpc>
              <a:spcBef>
                <a:spcPts val="0"/>
              </a:spcBef>
              <a:spcAft>
                <a:spcPts val="0"/>
              </a:spcAft>
              <a:buClr>
                <a:srgbClr val="222222"/>
              </a:buClr>
              <a:buSzPts val="2300"/>
              <a:buFont typeface="Arial"/>
              <a:buChar char="○"/>
            </a:pPr>
            <a:r>
              <a:rPr b="0" i="0" lang="en-US" sz="2200" u="none" cap="none" strike="noStrike">
                <a:solidFill>
                  <a:srgbClr val="222222"/>
                </a:solidFill>
                <a:highlight>
                  <a:srgbClr val="FFFFFF"/>
                </a:highlight>
                <a:latin typeface="Arial"/>
                <a:ea typeface="Arial"/>
                <a:cs typeface="Arial"/>
                <a:sym typeface="Arial"/>
              </a:rPr>
              <a:t>(113) Replacement cameras</a:t>
            </a:r>
            <a:endParaRPr b="0" i="0" sz="2200" u="none" cap="none" strike="noStrike">
              <a:solidFill>
                <a:srgbClr val="222222"/>
              </a:solidFill>
              <a:highlight>
                <a:srgbClr val="FFFFFF"/>
              </a:highlight>
              <a:latin typeface="Arial"/>
              <a:ea typeface="Arial"/>
              <a:cs typeface="Arial"/>
              <a:sym typeface="Arial"/>
            </a:endParaRPr>
          </a:p>
          <a:p>
            <a:pPr indent="-374650" lvl="1" marL="914400" marR="0" rtl="0" algn="l">
              <a:lnSpc>
                <a:spcPct val="115000"/>
              </a:lnSpc>
              <a:spcBef>
                <a:spcPts val="0"/>
              </a:spcBef>
              <a:spcAft>
                <a:spcPts val="0"/>
              </a:spcAft>
              <a:buClr>
                <a:srgbClr val="222222"/>
              </a:buClr>
              <a:buSzPts val="2300"/>
              <a:buFont typeface="Arial"/>
              <a:buChar char="○"/>
            </a:pPr>
            <a:r>
              <a:rPr b="0" i="0" lang="en-US" sz="2200" u="none" cap="none" strike="noStrike">
                <a:solidFill>
                  <a:srgbClr val="222222"/>
                </a:solidFill>
                <a:highlight>
                  <a:srgbClr val="FFFFFF"/>
                </a:highlight>
                <a:latin typeface="Arial"/>
                <a:ea typeface="Arial"/>
                <a:cs typeface="Arial"/>
                <a:sym typeface="Arial"/>
              </a:rPr>
              <a:t>(1) New 157TB server(MCS)</a:t>
            </a:r>
            <a:endParaRPr b="0" i="0" sz="2200" u="none" cap="none" strike="noStrike">
              <a:solidFill>
                <a:srgbClr val="222222"/>
              </a:solidFill>
              <a:highlight>
                <a:srgbClr val="FFFFFF"/>
              </a:highlight>
              <a:latin typeface="Arial"/>
              <a:ea typeface="Arial"/>
              <a:cs typeface="Arial"/>
              <a:sym typeface="Arial"/>
            </a:endParaRPr>
          </a:p>
          <a:p>
            <a:pPr indent="-374650" lvl="0" marL="457200" marR="0" rtl="0" algn="l">
              <a:lnSpc>
                <a:spcPct val="115000"/>
              </a:lnSpc>
              <a:spcBef>
                <a:spcPts val="0"/>
              </a:spcBef>
              <a:spcAft>
                <a:spcPts val="0"/>
              </a:spcAft>
              <a:buClr>
                <a:srgbClr val="222222"/>
              </a:buClr>
              <a:buSzPts val="2300"/>
              <a:buFont typeface="Arial"/>
              <a:buChar char="●"/>
            </a:pPr>
            <a:r>
              <a:rPr b="0" i="0" lang="en-US" sz="2200" u="none" cap="none" strike="noStrike">
                <a:solidFill>
                  <a:srgbClr val="222222"/>
                </a:solidFill>
                <a:highlight>
                  <a:srgbClr val="FFFFFF"/>
                </a:highlight>
                <a:latin typeface="Arial"/>
                <a:ea typeface="Arial"/>
                <a:cs typeface="Arial"/>
                <a:sym typeface="Arial"/>
              </a:rPr>
              <a:t>Access Control Conversion</a:t>
            </a:r>
            <a:endParaRPr b="0" i="0" sz="2200" u="none" cap="none" strike="noStrike">
              <a:solidFill>
                <a:srgbClr val="222222"/>
              </a:solidFill>
              <a:highlight>
                <a:srgbClr val="FFFFFF"/>
              </a:highlight>
              <a:latin typeface="Arial"/>
              <a:ea typeface="Arial"/>
              <a:cs typeface="Arial"/>
              <a:sym typeface="Arial"/>
            </a:endParaRPr>
          </a:p>
          <a:p>
            <a:pPr indent="-374650" lvl="1" marL="914400" marR="0" rtl="0" algn="l">
              <a:lnSpc>
                <a:spcPct val="115000"/>
              </a:lnSpc>
              <a:spcBef>
                <a:spcPts val="0"/>
              </a:spcBef>
              <a:spcAft>
                <a:spcPts val="0"/>
              </a:spcAft>
              <a:buClr>
                <a:srgbClr val="222222"/>
              </a:buClr>
              <a:buSzPts val="2300"/>
              <a:buFont typeface="Arial"/>
              <a:buChar char="○"/>
            </a:pPr>
            <a:r>
              <a:rPr b="0" i="0" lang="en-US" sz="2200" u="none" cap="none" strike="noStrike">
                <a:solidFill>
                  <a:srgbClr val="222222"/>
                </a:solidFill>
                <a:highlight>
                  <a:srgbClr val="FFFFFF"/>
                </a:highlight>
                <a:latin typeface="Arial"/>
                <a:ea typeface="Arial"/>
                <a:cs typeface="Arial"/>
                <a:sym typeface="Arial"/>
              </a:rPr>
              <a:t>(1) Access control server</a:t>
            </a:r>
            <a:endParaRPr b="0" i="0" sz="2200" u="none" cap="none" strike="noStrike">
              <a:solidFill>
                <a:srgbClr val="222222"/>
              </a:solidFill>
              <a:highlight>
                <a:srgbClr val="FFFFFF"/>
              </a:highlight>
              <a:latin typeface="Arial"/>
              <a:ea typeface="Arial"/>
              <a:cs typeface="Arial"/>
              <a:sym typeface="Arial"/>
            </a:endParaRPr>
          </a:p>
          <a:p>
            <a:pPr indent="-374650" lvl="1" marL="914400" marR="0" rtl="0" algn="l">
              <a:lnSpc>
                <a:spcPct val="115000"/>
              </a:lnSpc>
              <a:spcBef>
                <a:spcPts val="0"/>
              </a:spcBef>
              <a:spcAft>
                <a:spcPts val="0"/>
              </a:spcAft>
              <a:buClr>
                <a:srgbClr val="222222"/>
              </a:buClr>
              <a:buSzPts val="2300"/>
              <a:buFont typeface="Arial"/>
              <a:buChar char="○"/>
            </a:pPr>
            <a:r>
              <a:rPr b="0" i="0" lang="en-US" sz="2200" u="none" cap="none" strike="noStrike">
                <a:solidFill>
                  <a:srgbClr val="222222"/>
                </a:solidFill>
                <a:highlight>
                  <a:srgbClr val="FFFFFF"/>
                </a:highlight>
                <a:latin typeface="Arial"/>
                <a:ea typeface="Arial"/>
                <a:cs typeface="Arial"/>
                <a:sym typeface="Arial"/>
              </a:rPr>
              <a:t>Licenses to ingest (53) doors</a:t>
            </a:r>
            <a:endParaRPr b="0" i="0" sz="2200" u="none" cap="none" strike="noStrike">
              <a:solidFill>
                <a:srgbClr val="222222"/>
              </a:solidFill>
              <a:highlight>
                <a:srgbClr val="FFFFFF"/>
              </a:highlight>
              <a:latin typeface="Arial"/>
              <a:ea typeface="Arial"/>
              <a:cs typeface="Arial"/>
              <a:sym typeface="Arial"/>
            </a:endParaRPr>
          </a:p>
          <a:p>
            <a:pPr indent="-374650" lvl="1" marL="914400" marR="0" rtl="0" algn="l">
              <a:lnSpc>
                <a:spcPct val="115000"/>
              </a:lnSpc>
              <a:spcBef>
                <a:spcPts val="0"/>
              </a:spcBef>
              <a:spcAft>
                <a:spcPts val="0"/>
              </a:spcAft>
              <a:buClr>
                <a:srgbClr val="222222"/>
              </a:buClr>
              <a:buSzPts val="2300"/>
              <a:buFont typeface="Arial"/>
              <a:buChar char="○"/>
            </a:pPr>
            <a:r>
              <a:rPr b="0" i="0" lang="en-US" sz="2200" u="none" cap="none" strike="noStrike">
                <a:solidFill>
                  <a:srgbClr val="222222"/>
                </a:solidFill>
                <a:highlight>
                  <a:srgbClr val="FFFFFF"/>
                </a:highlight>
                <a:latin typeface="Arial"/>
                <a:ea typeface="Arial"/>
                <a:cs typeface="Arial"/>
                <a:sym typeface="Arial"/>
              </a:rPr>
              <a:t>(3) New access control doors</a:t>
            </a:r>
            <a:endParaRPr b="0" i="0" sz="2200" u="none" cap="none" strike="noStrike">
              <a:solidFill>
                <a:srgbClr val="222222"/>
              </a:solidFill>
              <a:highlight>
                <a:srgbClr val="FFFFFF"/>
              </a:highlight>
              <a:latin typeface="Arial"/>
              <a:ea typeface="Arial"/>
              <a:cs typeface="Arial"/>
              <a:sym typeface="Arial"/>
            </a:endParaRPr>
          </a:p>
          <a:p>
            <a:pPr indent="-374650" lvl="1" marL="914400" marR="0" rtl="0" algn="l">
              <a:lnSpc>
                <a:spcPct val="115000"/>
              </a:lnSpc>
              <a:spcBef>
                <a:spcPts val="0"/>
              </a:spcBef>
              <a:spcAft>
                <a:spcPts val="0"/>
              </a:spcAft>
              <a:buClr>
                <a:srgbClr val="222222"/>
              </a:buClr>
              <a:buSzPts val="2300"/>
              <a:buFont typeface="Arial"/>
              <a:buChar char="○"/>
            </a:pPr>
            <a:r>
              <a:rPr b="0" i="0" lang="en-US" sz="2200" u="none" cap="none" strike="noStrike">
                <a:solidFill>
                  <a:srgbClr val="222222"/>
                </a:solidFill>
                <a:highlight>
                  <a:srgbClr val="FFFFFF"/>
                </a:highlight>
                <a:latin typeface="Arial"/>
                <a:ea typeface="Arial"/>
                <a:cs typeface="Arial"/>
                <a:sym typeface="Arial"/>
              </a:rPr>
              <a:t>(43) New monitored doors</a:t>
            </a:r>
            <a:endParaRPr b="0" i="0" sz="2200" u="none" cap="none" strike="noStrike">
              <a:solidFill>
                <a:srgbClr val="222222"/>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8"/>
          <p:cNvSpPr txBox="1"/>
          <p:nvPr/>
        </p:nvSpPr>
        <p:spPr>
          <a:xfrm>
            <a:off x="9002425" y="2693475"/>
            <a:ext cx="3211500" cy="23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 name="Google Shape;152;p18"/>
          <p:cNvPicPr preferRelativeResize="0"/>
          <p:nvPr/>
        </p:nvPicPr>
        <p:blipFill rotWithShape="1">
          <a:blip r:embed="rId4">
            <a:alphaModFix/>
          </a:blip>
          <a:srcRect b="0" l="0" r="0" t="0"/>
          <a:stretch/>
        </p:blipFill>
        <p:spPr>
          <a:xfrm>
            <a:off x="6513301" y="1858750"/>
            <a:ext cx="4672123" cy="3226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d75d38cb69_0_3"/>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158" name="Google Shape;158;g2d75d38cb69_0_3"/>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159" name="Google Shape;159;g2d75d38cb69_0_3"/>
          <p:cNvSpPr txBox="1"/>
          <p:nvPr/>
        </p:nvSpPr>
        <p:spPr>
          <a:xfrm>
            <a:off x="1682325" y="291300"/>
            <a:ext cx="91038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233A44"/>
                </a:solidFill>
                <a:latin typeface="Calibri"/>
                <a:ea typeface="Calibri"/>
                <a:cs typeface="Calibri"/>
                <a:sym typeface="Calibri"/>
              </a:rPr>
              <a:t>Structured Cabling - Elementary School</a:t>
            </a:r>
            <a:endParaRPr b="1" i="0" sz="3000" u="none" cap="none" strike="noStrike">
              <a:solidFill>
                <a:srgbClr val="233A44"/>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233A44"/>
                </a:solidFill>
                <a:latin typeface="Calibri"/>
                <a:ea typeface="Calibri"/>
                <a:cs typeface="Calibri"/>
                <a:sym typeface="Calibri"/>
              </a:rPr>
              <a:t>(Overview)</a:t>
            </a:r>
            <a:endParaRPr b="1" i="0" sz="2600" u="none" cap="none" strike="noStrike">
              <a:solidFill>
                <a:srgbClr val="233A44"/>
              </a:solidFill>
              <a:latin typeface="Calibri"/>
              <a:ea typeface="Calibri"/>
              <a:cs typeface="Calibri"/>
              <a:sym typeface="Calibri"/>
            </a:endParaRPr>
          </a:p>
        </p:txBody>
      </p:sp>
      <p:sp>
        <p:nvSpPr>
          <p:cNvPr id="160" name="Google Shape;160;g2d75d38cb69_0_3"/>
          <p:cNvSpPr txBox="1"/>
          <p:nvPr/>
        </p:nvSpPr>
        <p:spPr>
          <a:xfrm>
            <a:off x="248625" y="1462625"/>
            <a:ext cx="10585500" cy="3238500"/>
          </a:xfrm>
          <a:prstGeom prst="rect">
            <a:avLst/>
          </a:prstGeom>
          <a:noFill/>
          <a:ln>
            <a:noFill/>
          </a:ln>
        </p:spPr>
        <p:txBody>
          <a:bodyPr anchorCtr="0" anchor="t" bIns="91425" lIns="91425" spcFirstLastPara="1" rIns="91425" wrap="square" tIns="91425">
            <a:spAutoFit/>
          </a:bodyPr>
          <a:lstStyle/>
          <a:p>
            <a:pPr indent="-355600" lvl="1" marL="901700" marR="0" rtl="0" algn="l">
              <a:lnSpc>
                <a:spcPct val="100000"/>
              </a:lnSpc>
              <a:spcBef>
                <a:spcPts val="0"/>
              </a:spcBef>
              <a:spcAft>
                <a:spcPts val="0"/>
              </a:spcAft>
              <a:buClr>
                <a:srgbClr val="AF7B51"/>
              </a:buClr>
              <a:buSzPts val="2700"/>
              <a:buFont typeface="Noto Sans Symbols"/>
              <a:buChar char="⮚"/>
            </a:pPr>
            <a:r>
              <a:rPr b="0" i="0" lang="en-US" sz="2900" u="none" cap="none" strike="noStrike">
                <a:solidFill>
                  <a:srgbClr val="233A44"/>
                </a:solidFill>
                <a:latin typeface="Calibri"/>
                <a:ea typeface="Calibri"/>
                <a:cs typeface="Calibri"/>
                <a:sym typeface="Calibri"/>
              </a:rPr>
              <a:t>New (tested / certified) CAT6A cabling to support the following:</a:t>
            </a:r>
            <a:endParaRPr b="0" i="0" sz="2900" u="none" cap="none" strike="noStrike">
              <a:solidFill>
                <a:srgbClr val="233A44"/>
              </a:solidFill>
              <a:latin typeface="Calibri"/>
              <a:ea typeface="Calibri"/>
              <a:cs typeface="Calibri"/>
              <a:sym typeface="Calibri"/>
            </a:endParaRPr>
          </a:p>
          <a:p>
            <a:pPr indent="-412750" lvl="0" marL="1371600" marR="0" rtl="0" algn="l">
              <a:lnSpc>
                <a:spcPct val="115000"/>
              </a:lnSpc>
              <a:spcBef>
                <a:spcPts val="0"/>
              </a:spcBef>
              <a:spcAft>
                <a:spcPts val="0"/>
              </a:spcAft>
              <a:buClr>
                <a:srgbClr val="AF7B51"/>
              </a:buClr>
              <a:buSzPts val="2900"/>
              <a:buFont typeface="Calibri"/>
              <a:buChar char="➢"/>
            </a:pPr>
            <a:r>
              <a:rPr lang="en-US" sz="2900">
                <a:solidFill>
                  <a:schemeClr val="dk1"/>
                </a:solidFill>
                <a:latin typeface="Calibri"/>
                <a:ea typeface="Calibri"/>
                <a:cs typeface="Calibri"/>
                <a:sym typeface="Calibri"/>
              </a:rPr>
              <a:t>Cisco IP Phone</a:t>
            </a:r>
            <a:endParaRPr sz="2900">
              <a:solidFill>
                <a:schemeClr val="dk1"/>
              </a:solidFill>
              <a:latin typeface="Calibri"/>
              <a:ea typeface="Calibri"/>
              <a:cs typeface="Calibri"/>
              <a:sym typeface="Calibri"/>
            </a:endParaRPr>
          </a:p>
          <a:p>
            <a:pPr indent="-412750" lvl="0" marL="1371600" marR="0" rtl="0" algn="l">
              <a:lnSpc>
                <a:spcPct val="115000"/>
              </a:lnSpc>
              <a:spcBef>
                <a:spcPts val="0"/>
              </a:spcBef>
              <a:spcAft>
                <a:spcPts val="0"/>
              </a:spcAft>
              <a:buClr>
                <a:srgbClr val="AF7B51"/>
              </a:buClr>
              <a:buSzPts val="2900"/>
              <a:buFont typeface="Calibri"/>
              <a:buChar char="➢"/>
            </a:pPr>
            <a:r>
              <a:rPr lang="en-US" sz="2900">
                <a:solidFill>
                  <a:schemeClr val="dk1"/>
                </a:solidFill>
                <a:latin typeface="Calibri"/>
                <a:ea typeface="Calibri"/>
                <a:cs typeface="Calibri"/>
                <a:sym typeface="Calibri"/>
              </a:rPr>
              <a:t>Meraki Wireless Access Point</a:t>
            </a:r>
            <a:endParaRPr sz="2900">
              <a:solidFill>
                <a:schemeClr val="dk1"/>
              </a:solidFill>
              <a:latin typeface="Calibri"/>
              <a:ea typeface="Calibri"/>
              <a:cs typeface="Calibri"/>
              <a:sym typeface="Calibri"/>
            </a:endParaRPr>
          </a:p>
          <a:p>
            <a:pPr indent="-412750" lvl="0" marL="1371600" marR="0" rtl="0" algn="l">
              <a:lnSpc>
                <a:spcPct val="115000"/>
              </a:lnSpc>
              <a:spcBef>
                <a:spcPts val="0"/>
              </a:spcBef>
              <a:spcAft>
                <a:spcPts val="0"/>
              </a:spcAft>
              <a:buClr>
                <a:srgbClr val="AF7B51"/>
              </a:buClr>
              <a:buSzPts val="2900"/>
              <a:buFont typeface="Calibri"/>
              <a:buChar char="➢"/>
            </a:pPr>
            <a:r>
              <a:rPr lang="en-US" sz="2900">
                <a:solidFill>
                  <a:schemeClr val="dk1"/>
                </a:solidFill>
                <a:latin typeface="Calibri"/>
                <a:ea typeface="Calibri"/>
                <a:cs typeface="Calibri"/>
                <a:sym typeface="Calibri"/>
              </a:rPr>
              <a:t>Teacher computer</a:t>
            </a:r>
            <a:endParaRPr sz="2900">
              <a:solidFill>
                <a:schemeClr val="dk1"/>
              </a:solidFill>
              <a:latin typeface="Calibri"/>
              <a:ea typeface="Calibri"/>
              <a:cs typeface="Calibri"/>
              <a:sym typeface="Calibri"/>
            </a:endParaRPr>
          </a:p>
          <a:p>
            <a:pPr indent="-412750" lvl="0" marL="1371600" marR="0" rtl="0" algn="l">
              <a:lnSpc>
                <a:spcPct val="115000"/>
              </a:lnSpc>
              <a:spcBef>
                <a:spcPts val="0"/>
              </a:spcBef>
              <a:spcAft>
                <a:spcPts val="0"/>
              </a:spcAft>
              <a:buClr>
                <a:srgbClr val="AF7B51"/>
              </a:buClr>
              <a:buSzPts val="2900"/>
              <a:buFont typeface="Calibri"/>
              <a:buChar char="➢"/>
            </a:pPr>
            <a:r>
              <a:rPr lang="en-US" sz="2900">
                <a:solidFill>
                  <a:schemeClr val="dk1"/>
                </a:solidFill>
                <a:latin typeface="Calibri"/>
                <a:ea typeface="Calibri"/>
                <a:cs typeface="Calibri"/>
                <a:sym typeface="Calibri"/>
              </a:rPr>
              <a:t>AND (Advanced Network Devices) PA speaker/clock unit</a:t>
            </a:r>
            <a:endParaRPr b="0" i="0" sz="2500" u="none" cap="none" strike="noStrike">
              <a:solidFill>
                <a:srgbClr val="233A44"/>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3A44"/>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ph idx="12" type="sldNum"/>
          </p:nvPr>
        </p:nvSpPr>
        <p:spPr>
          <a:xfrm>
            <a:off x="9103677" y="6387292"/>
            <a:ext cx="280416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166" name="Google Shape;166;p23"/>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167" name="Google Shape;167;p23"/>
          <p:cNvSpPr txBox="1"/>
          <p:nvPr/>
        </p:nvSpPr>
        <p:spPr>
          <a:xfrm>
            <a:off x="1682325" y="291300"/>
            <a:ext cx="91038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233A44"/>
                </a:solidFill>
                <a:latin typeface="Calibri"/>
                <a:ea typeface="Calibri"/>
                <a:cs typeface="Calibri"/>
                <a:sym typeface="Calibri"/>
              </a:rPr>
              <a:t>Structured Cabling - Elementary School</a:t>
            </a:r>
            <a:endParaRPr b="1" i="0" sz="3000" u="none" cap="none" strike="noStrike">
              <a:solidFill>
                <a:srgbClr val="233A44"/>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233A44"/>
                </a:solidFill>
                <a:latin typeface="Calibri"/>
                <a:ea typeface="Calibri"/>
                <a:cs typeface="Calibri"/>
                <a:sym typeface="Calibri"/>
              </a:rPr>
              <a:t>(Components)</a:t>
            </a:r>
            <a:endParaRPr b="1" i="0" sz="2600" u="none" cap="none" strike="noStrike">
              <a:solidFill>
                <a:srgbClr val="233A44"/>
              </a:solidFill>
              <a:latin typeface="Calibri"/>
              <a:ea typeface="Calibri"/>
              <a:cs typeface="Calibri"/>
              <a:sym typeface="Calibri"/>
            </a:endParaRPr>
          </a:p>
        </p:txBody>
      </p:sp>
      <p:sp>
        <p:nvSpPr>
          <p:cNvPr id="168" name="Google Shape;168;p23"/>
          <p:cNvSpPr txBox="1"/>
          <p:nvPr/>
        </p:nvSpPr>
        <p:spPr>
          <a:xfrm>
            <a:off x="955725" y="1945225"/>
            <a:ext cx="6402900" cy="2445000"/>
          </a:xfrm>
          <a:prstGeom prst="rect">
            <a:avLst/>
          </a:prstGeom>
          <a:noFill/>
          <a:ln>
            <a:noFill/>
          </a:ln>
        </p:spPr>
        <p:txBody>
          <a:bodyPr anchorCtr="0" anchor="t" bIns="91425" lIns="91425" spcFirstLastPara="1" rIns="91425" wrap="square" tIns="91425">
            <a:spAutoFit/>
          </a:bodyPr>
          <a:lstStyle/>
          <a:p>
            <a:pPr indent="-438150" lvl="0" marL="457200" marR="0" rtl="0" algn="l">
              <a:lnSpc>
                <a:spcPct val="115000"/>
              </a:lnSpc>
              <a:spcBef>
                <a:spcPts val="0"/>
              </a:spcBef>
              <a:spcAft>
                <a:spcPts val="0"/>
              </a:spcAft>
              <a:buClr>
                <a:srgbClr val="AF7B51"/>
              </a:buClr>
              <a:buSzPts val="3300"/>
              <a:buFont typeface="Calibri"/>
              <a:buChar char="➢"/>
            </a:pPr>
            <a:r>
              <a:rPr b="0" i="0" lang="en-US" sz="3300" u="none" cap="none" strike="noStrike">
                <a:solidFill>
                  <a:schemeClr val="dk1"/>
                </a:solidFill>
                <a:latin typeface="Calibri"/>
                <a:ea typeface="Calibri"/>
                <a:cs typeface="Calibri"/>
                <a:sym typeface="Calibri"/>
              </a:rPr>
              <a:t>(380) Cat6A drops</a:t>
            </a:r>
            <a:endParaRPr b="0" i="0" sz="3300" u="none" cap="none" strike="noStrike">
              <a:solidFill>
                <a:schemeClr val="dk1"/>
              </a:solidFill>
              <a:latin typeface="Calibri"/>
              <a:ea typeface="Calibri"/>
              <a:cs typeface="Calibri"/>
              <a:sym typeface="Calibri"/>
            </a:endParaRPr>
          </a:p>
          <a:p>
            <a:pPr indent="-438150" lvl="0" marL="457200" marR="0" rtl="0" algn="l">
              <a:lnSpc>
                <a:spcPct val="115000"/>
              </a:lnSpc>
              <a:spcBef>
                <a:spcPts val="0"/>
              </a:spcBef>
              <a:spcAft>
                <a:spcPts val="0"/>
              </a:spcAft>
              <a:buClr>
                <a:srgbClr val="AF7B51"/>
              </a:buClr>
              <a:buSzPts val="3300"/>
              <a:buFont typeface="Calibri"/>
              <a:buChar char="➢"/>
            </a:pPr>
            <a:r>
              <a:rPr b="0" i="0" lang="en-US" sz="3300" u="none" cap="none" strike="noStrike">
                <a:solidFill>
                  <a:schemeClr val="dk1"/>
                </a:solidFill>
                <a:latin typeface="Calibri"/>
                <a:ea typeface="Calibri"/>
                <a:cs typeface="Calibri"/>
                <a:sym typeface="Calibri"/>
              </a:rPr>
              <a:t>New patch panels</a:t>
            </a:r>
            <a:endParaRPr b="0" i="0" sz="3300" u="none" cap="none" strike="noStrike">
              <a:solidFill>
                <a:schemeClr val="dk1"/>
              </a:solidFill>
              <a:latin typeface="Calibri"/>
              <a:ea typeface="Calibri"/>
              <a:cs typeface="Calibri"/>
              <a:sym typeface="Calibri"/>
            </a:endParaRPr>
          </a:p>
          <a:p>
            <a:pPr indent="-438150" lvl="0" marL="457200" marR="0" rtl="0" algn="l">
              <a:lnSpc>
                <a:spcPct val="115000"/>
              </a:lnSpc>
              <a:spcBef>
                <a:spcPts val="0"/>
              </a:spcBef>
              <a:spcAft>
                <a:spcPts val="0"/>
              </a:spcAft>
              <a:buClr>
                <a:srgbClr val="AF7B51"/>
              </a:buClr>
              <a:buSzPts val="3300"/>
              <a:buFont typeface="Calibri"/>
              <a:buChar char="➢"/>
            </a:pPr>
            <a:r>
              <a:rPr b="0" i="0" lang="en-US" sz="3300" u="none" cap="none" strike="noStrike">
                <a:solidFill>
                  <a:schemeClr val="dk1"/>
                </a:solidFill>
                <a:latin typeface="Calibri"/>
                <a:ea typeface="Calibri"/>
                <a:cs typeface="Calibri"/>
                <a:sym typeface="Calibri"/>
              </a:rPr>
              <a:t>J-Hooks in hallways</a:t>
            </a:r>
            <a:endParaRPr b="0" i="0" sz="3300" u="none" cap="none" strike="noStrike">
              <a:solidFill>
                <a:schemeClr val="dk1"/>
              </a:solidFill>
              <a:latin typeface="Calibri"/>
              <a:ea typeface="Calibri"/>
              <a:cs typeface="Calibri"/>
              <a:sym typeface="Calibri"/>
            </a:endParaRPr>
          </a:p>
          <a:p>
            <a:pPr indent="-438150" lvl="0" marL="457200" marR="0" rtl="0" algn="l">
              <a:lnSpc>
                <a:spcPct val="115000"/>
              </a:lnSpc>
              <a:spcBef>
                <a:spcPts val="0"/>
              </a:spcBef>
              <a:spcAft>
                <a:spcPts val="0"/>
              </a:spcAft>
              <a:buClr>
                <a:srgbClr val="AF7B51"/>
              </a:buClr>
              <a:buSzPts val="3300"/>
              <a:buFont typeface="Calibri"/>
              <a:buChar char="➢"/>
            </a:pPr>
            <a:r>
              <a:rPr b="0" i="0" lang="en-US" sz="3300" u="none" cap="none" strike="noStrike">
                <a:solidFill>
                  <a:schemeClr val="dk1"/>
                </a:solidFill>
                <a:latin typeface="Calibri"/>
                <a:ea typeface="Calibri"/>
                <a:cs typeface="Calibri"/>
                <a:sym typeface="Calibri"/>
              </a:rPr>
              <a:t>Metal raceways in classrooms</a:t>
            </a:r>
            <a:endParaRPr b="0" i="0" sz="33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d75d38cb69_0_14"/>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174" name="Google Shape;174;g2d75d38cb69_0_14"/>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175" name="Google Shape;175;g2d75d38cb69_0_14"/>
          <p:cNvSpPr txBox="1"/>
          <p:nvPr/>
        </p:nvSpPr>
        <p:spPr>
          <a:xfrm>
            <a:off x="1682325" y="291300"/>
            <a:ext cx="91038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233A44"/>
                </a:solidFill>
                <a:latin typeface="Calibri"/>
                <a:ea typeface="Calibri"/>
                <a:cs typeface="Calibri"/>
                <a:sym typeface="Calibri"/>
              </a:rPr>
              <a:t>Cisco Webex Calling</a:t>
            </a:r>
            <a:endParaRPr b="1" i="0" sz="3000" u="none" cap="none" strike="noStrike">
              <a:solidFill>
                <a:srgbClr val="233A44"/>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233A44"/>
                </a:solidFill>
                <a:latin typeface="Calibri"/>
                <a:ea typeface="Calibri"/>
                <a:cs typeface="Calibri"/>
                <a:sym typeface="Calibri"/>
              </a:rPr>
              <a:t>(Overview)</a:t>
            </a:r>
            <a:endParaRPr b="1" i="0" sz="2600" u="none" cap="none" strike="noStrike">
              <a:solidFill>
                <a:srgbClr val="233A44"/>
              </a:solidFill>
              <a:latin typeface="Calibri"/>
              <a:ea typeface="Calibri"/>
              <a:cs typeface="Calibri"/>
              <a:sym typeface="Calibri"/>
            </a:endParaRPr>
          </a:p>
        </p:txBody>
      </p:sp>
      <p:sp>
        <p:nvSpPr>
          <p:cNvPr id="176" name="Google Shape;176;g2d75d38cb69_0_14"/>
          <p:cNvSpPr txBox="1"/>
          <p:nvPr/>
        </p:nvSpPr>
        <p:spPr>
          <a:xfrm>
            <a:off x="249200" y="1276500"/>
            <a:ext cx="5586900" cy="5222700"/>
          </a:xfrm>
          <a:prstGeom prst="rect">
            <a:avLst/>
          </a:prstGeom>
          <a:noFill/>
          <a:ln>
            <a:noFill/>
          </a:ln>
        </p:spPr>
        <p:txBody>
          <a:bodyPr anchorCtr="0" anchor="t" bIns="91425" lIns="91425" spcFirstLastPara="1" rIns="91425" wrap="square" tIns="91425">
            <a:spAutoFit/>
          </a:bodyPr>
          <a:lstStyle/>
          <a:p>
            <a:pPr indent="-438150" lvl="1" marL="9144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100% Cloud based</a:t>
            </a:r>
            <a:endParaRPr b="0" i="0" sz="22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Software updates pushed from Cloud</a:t>
            </a:r>
            <a:endParaRPr b="0" i="0" sz="22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Noto Sans Symbols"/>
              <a:buChar char="⮚"/>
            </a:pPr>
            <a:r>
              <a:rPr b="0" i="0" lang="en-US" sz="2200" u="none" cap="none" strike="noStrike">
                <a:solidFill>
                  <a:schemeClr val="dk1"/>
                </a:solidFill>
                <a:latin typeface="Calibri"/>
                <a:ea typeface="Calibri"/>
                <a:cs typeface="Calibri"/>
                <a:sym typeface="Calibri"/>
              </a:rPr>
              <a:t>Less on-premise hardware to support and replace</a:t>
            </a:r>
            <a:endParaRPr b="0" i="0" sz="22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Noto Sans Symbols"/>
              <a:buChar char="⮚"/>
            </a:pPr>
            <a:r>
              <a:rPr b="0" i="0" lang="en-US" sz="2200" u="none" cap="none" strike="noStrike">
                <a:solidFill>
                  <a:schemeClr val="dk1"/>
                </a:solidFill>
                <a:latin typeface="Calibri"/>
                <a:ea typeface="Calibri"/>
                <a:cs typeface="Calibri"/>
                <a:sym typeface="Calibri"/>
              </a:rPr>
              <a:t>Native support with Singlewire Informacast Notification and Paging integration software  (Cloud based)</a:t>
            </a:r>
            <a:endParaRPr b="0" i="0" sz="22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Noto Sans Symbols"/>
              <a:buChar char="⮚"/>
            </a:pPr>
            <a:r>
              <a:rPr b="0" i="0" lang="en-US" sz="2200" u="none" cap="none" strike="noStrike">
                <a:solidFill>
                  <a:schemeClr val="dk1"/>
                </a:solidFill>
                <a:latin typeface="Calibri"/>
                <a:ea typeface="Calibri"/>
                <a:cs typeface="Calibri"/>
                <a:sym typeface="Calibri"/>
              </a:rPr>
              <a:t>Call recording</a:t>
            </a:r>
            <a:endParaRPr b="0" i="0" sz="22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Noto Sans Symbols"/>
              <a:buChar char="⮚"/>
            </a:pPr>
            <a:r>
              <a:rPr b="0" i="0" lang="en-US" sz="2200" u="none" cap="none" strike="noStrike">
                <a:solidFill>
                  <a:schemeClr val="dk1"/>
                </a:solidFill>
                <a:latin typeface="Calibri"/>
                <a:ea typeface="Calibri"/>
                <a:cs typeface="Calibri"/>
                <a:sym typeface="Calibri"/>
              </a:rPr>
              <a:t>Messaging platform</a:t>
            </a:r>
            <a:endParaRPr b="0" i="0" sz="22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Softphone native (mobile, Chrome, desktop)</a:t>
            </a:r>
            <a:endParaRPr b="0" i="0" sz="2200" u="none" cap="none" strike="noStrike">
              <a:solidFill>
                <a:schemeClr val="dk1"/>
              </a:solidFill>
              <a:latin typeface="Calibri"/>
              <a:ea typeface="Calibri"/>
              <a:cs typeface="Calibri"/>
              <a:sym typeface="Calibri"/>
            </a:endParaRPr>
          </a:p>
          <a:p>
            <a:pPr indent="0" lvl="0" marL="914400" marR="0" rtl="0" algn="l">
              <a:lnSpc>
                <a:spcPct val="100000"/>
              </a:lnSpc>
              <a:spcBef>
                <a:spcPts val="600"/>
              </a:spcBef>
              <a:spcAft>
                <a:spcPts val="0"/>
              </a:spcAft>
              <a:buClr>
                <a:srgbClr val="000000"/>
              </a:buClr>
              <a:buSzPts val="2200"/>
              <a:buFont typeface="Arial"/>
              <a:buNone/>
            </a:pPr>
            <a:r>
              <a:t/>
            </a:r>
            <a:endParaRPr b="0" i="0" sz="2200" u="none" cap="none" strike="noStrike">
              <a:solidFill>
                <a:srgbClr val="233A44"/>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
        <p:nvSpPr>
          <p:cNvPr id="177" name="Google Shape;177;g2d75d38cb69_0_14"/>
          <p:cNvSpPr txBox="1"/>
          <p:nvPr/>
        </p:nvSpPr>
        <p:spPr>
          <a:xfrm>
            <a:off x="5969575" y="1276500"/>
            <a:ext cx="6130500" cy="5171700"/>
          </a:xfrm>
          <a:prstGeom prst="rect">
            <a:avLst/>
          </a:prstGeom>
          <a:noFill/>
          <a:ln>
            <a:noFill/>
          </a:ln>
        </p:spPr>
        <p:txBody>
          <a:bodyPr anchorCtr="0" anchor="t" bIns="91425" lIns="91425" spcFirstLastPara="1" rIns="91425" wrap="square" tIns="91425">
            <a:spAutoFit/>
          </a:bodyPr>
          <a:lstStyle/>
          <a:p>
            <a:pPr indent="-438150" lvl="1" marL="914400" marR="0" rtl="0" algn="l">
              <a:lnSpc>
                <a:spcPct val="115000"/>
              </a:lnSpc>
              <a:spcBef>
                <a:spcPts val="0"/>
              </a:spcBef>
              <a:spcAft>
                <a:spcPts val="0"/>
              </a:spcAft>
              <a:buClr>
                <a:srgbClr val="AF7B51"/>
              </a:buClr>
              <a:buSzPts val="2200"/>
              <a:buFont typeface="Noto Sans Symbols"/>
              <a:buChar char="⮚"/>
            </a:pPr>
            <a:r>
              <a:rPr b="0" i="0" lang="en-US" sz="2200" u="none" cap="none" strike="noStrike">
                <a:solidFill>
                  <a:schemeClr val="dk1"/>
                </a:solidFill>
                <a:latin typeface="Calibri"/>
                <a:ea typeface="Calibri"/>
                <a:cs typeface="Calibri"/>
                <a:sym typeface="Calibri"/>
              </a:rPr>
              <a:t>Masks personal mobile number to make school calls</a:t>
            </a:r>
            <a:endParaRPr b="0" i="0" sz="22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Noto Sans Symbols"/>
              <a:buChar char="⮚"/>
            </a:pPr>
            <a:r>
              <a:rPr b="0" i="0" lang="en-US" sz="2200" u="none" cap="none" strike="noStrike">
                <a:solidFill>
                  <a:schemeClr val="dk1"/>
                </a:solidFill>
                <a:latin typeface="Calibri"/>
                <a:ea typeface="Calibri"/>
                <a:cs typeface="Calibri"/>
                <a:sym typeface="Calibri"/>
              </a:rPr>
              <a:t>E911 Compliance</a:t>
            </a:r>
            <a:endParaRPr b="0" i="0" sz="22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Noto Sans Symbols"/>
              <a:buChar char="⮚"/>
            </a:pPr>
            <a:r>
              <a:rPr b="0" i="0" lang="en-US" sz="2200" u="none" cap="none" strike="noStrike">
                <a:solidFill>
                  <a:schemeClr val="dk1"/>
                </a:solidFill>
                <a:latin typeface="Calibri"/>
                <a:ea typeface="Calibri"/>
                <a:cs typeface="Calibri"/>
                <a:sym typeface="Calibri"/>
              </a:rPr>
              <a:t>Ray Baums Act</a:t>
            </a:r>
            <a:endParaRPr b="0" i="0" sz="22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Noto Sans Symbols"/>
              <a:buChar char="⮚"/>
            </a:pPr>
            <a:r>
              <a:rPr b="0" i="0" lang="en-US" sz="2200" u="none" cap="none" strike="noStrike">
                <a:solidFill>
                  <a:schemeClr val="dk1"/>
                </a:solidFill>
                <a:latin typeface="Calibri"/>
                <a:ea typeface="Calibri"/>
                <a:cs typeface="Calibri"/>
                <a:sym typeface="Calibri"/>
              </a:rPr>
              <a:t>Kari’s Law</a:t>
            </a:r>
            <a:endParaRPr b="0" i="0" sz="22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Noto Sans Symbols"/>
              <a:buChar char="⮚"/>
            </a:pPr>
            <a:r>
              <a:rPr b="0" i="0" lang="en-US" sz="2200" u="none" cap="none" strike="noStrike">
                <a:solidFill>
                  <a:schemeClr val="dk1"/>
                </a:solidFill>
                <a:latin typeface="Calibri"/>
                <a:ea typeface="Calibri"/>
                <a:cs typeface="Calibri"/>
                <a:sym typeface="Calibri"/>
              </a:rPr>
              <a:t>Alyssa’s Law (NJ, NY, FL)</a:t>
            </a:r>
            <a:endParaRPr b="0" i="0" sz="22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Noto Sans Symbols"/>
              <a:buChar char="⮚"/>
            </a:pPr>
            <a:r>
              <a:rPr b="0" i="0" lang="en-US" sz="2200" u="none" cap="none" strike="noStrike">
                <a:solidFill>
                  <a:schemeClr val="dk1"/>
                </a:solidFill>
                <a:latin typeface="Calibri"/>
                <a:ea typeface="Calibri"/>
                <a:cs typeface="Calibri"/>
                <a:sym typeface="Calibri"/>
              </a:rPr>
              <a:t>SPAM Filter</a:t>
            </a:r>
            <a:endParaRPr b="0" i="0" sz="22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Noto Sans Symbols"/>
              <a:buChar char="⮚"/>
            </a:pPr>
            <a:r>
              <a:rPr b="0" i="0" lang="en-US" sz="2200" u="none" cap="none" strike="noStrike">
                <a:solidFill>
                  <a:schemeClr val="dk1"/>
                </a:solidFill>
                <a:latin typeface="Calibri"/>
                <a:ea typeface="Calibri"/>
                <a:cs typeface="Calibri"/>
                <a:sym typeface="Calibri"/>
              </a:rPr>
              <a:t>Voicemail Transcription</a:t>
            </a:r>
            <a:endParaRPr b="0" i="0" sz="22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Language translation</a:t>
            </a:r>
            <a:endParaRPr b="0" i="0" sz="2200" u="none" cap="none" strike="noStrike">
              <a:solidFill>
                <a:schemeClr val="dk1"/>
              </a:solidFill>
              <a:latin typeface="Calibri"/>
              <a:ea typeface="Calibri"/>
              <a:cs typeface="Calibri"/>
              <a:sym typeface="Calibri"/>
            </a:endParaRPr>
          </a:p>
          <a:p>
            <a:pPr indent="-368300" lvl="1" marL="914400" rtl="0" algn="l">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Business SMS Texting</a:t>
            </a:r>
            <a:endParaRPr sz="2200">
              <a:solidFill>
                <a:schemeClr val="dk1"/>
              </a:solidFill>
              <a:latin typeface="Calibri"/>
              <a:ea typeface="Calibri"/>
              <a:cs typeface="Calibri"/>
              <a:sym typeface="Calibri"/>
            </a:endParaRPr>
          </a:p>
          <a:p>
            <a:pPr indent="0" lvl="0" marL="914400" marR="0" rtl="0" algn="l">
              <a:lnSpc>
                <a:spcPct val="100000"/>
              </a:lnSpc>
              <a:spcBef>
                <a:spcPts val="600"/>
              </a:spcBef>
              <a:spcAft>
                <a:spcPts val="0"/>
              </a:spcAft>
              <a:buClr>
                <a:srgbClr val="000000"/>
              </a:buClr>
              <a:buSzPts val="2200"/>
              <a:buFont typeface="Arial"/>
              <a:buNone/>
            </a:pPr>
            <a:r>
              <a:t/>
            </a:r>
            <a:endParaRPr b="0" i="0" sz="2200" u="none" cap="none" strike="noStrike">
              <a:solidFill>
                <a:srgbClr val="233A44"/>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3A44"/>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d75d38cb69_0_24"/>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183" name="Google Shape;183;g2d75d38cb69_0_24"/>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184" name="Google Shape;184;g2d75d38cb69_0_24"/>
          <p:cNvSpPr txBox="1"/>
          <p:nvPr/>
        </p:nvSpPr>
        <p:spPr>
          <a:xfrm>
            <a:off x="1682325" y="291300"/>
            <a:ext cx="91038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233A44"/>
                </a:solidFill>
                <a:latin typeface="Calibri"/>
                <a:ea typeface="Calibri"/>
                <a:cs typeface="Calibri"/>
                <a:sym typeface="Calibri"/>
              </a:rPr>
              <a:t>Cisco Webex Calling</a:t>
            </a:r>
            <a:endParaRPr b="1" i="0" sz="3000" u="none" cap="none" strike="noStrike">
              <a:solidFill>
                <a:srgbClr val="233A44"/>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233A44"/>
                </a:solidFill>
                <a:latin typeface="Calibri"/>
                <a:ea typeface="Calibri"/>
                <a:cs typeface="Calibri"/>
                <a:sym typeface="Calibri"/>
              </a:rPr>
              <a:t>(Components)</a:t>
            </a:r>
            <a:endParaRPr b="1" i="0" sz="2600" u="none" cap="none" strike="noStrike">
              <a:solidFill>
                <a:srgbClr val="233A44"/>
              </a:solidFill>
              <a:latin typeface="Calibri"/>
              <a:ea typeface="Calibri"/>
              <a:cs typeface="Calibri"/>
              <a:sym typeface="Calibri"/>
            </a:endParaRPr>
          </a:p>
        </p:txBody>
      </p:sp>
      <p:sp>
        <p:nvSpPr>
          <p:cNvPr id="185" name="Google Shape;185;g2d75d38cb69_0_24"/>
          <p:cNvSpPr txBox="1"/>
          <p:nvPr/>
        </p:nvSpPr>
        <p:spPr>
          <a:xfrm>
            <a:off x="965275" y="1504025"/>
            <a:ext cx="5817000" cy="2470500"/>
          </a:xfrm>
          <a:prstGeom prst="rect">
            <a:avLst/>
          </a:prstGeom>
          <a:noFill/>
          <a:ln>
            <a:noFill/>
          </a:ln>
        </p:spPr>
        <p:txBody>
          <a:bodyPr anchorCtr="0" anchor="t" bIns="91425" lIns="91425" spcFirstLastPara="1" rIns="91425" wrap="square" tIns="91425">
            <a:spAutoFit/>
          </a:bodyPr>
          <a:lstStyle/>
          <a:p>
            <a:pPr indent="-438150" lvl="1" marL="914400" marR="0" rtl="0" algn="l">
              <a:lnSpc>
                <a:spcPct val="115000"/>
              </a:lnSpc>
              <a:spcBef>
                <a:spcPts val="0"/>
              </a:spcBef>
              <a:spcAft>
                <a:spcPts val="0"/>
              </a:spcAft>
              <a:buClr>
                <a:srgbClr val="AF7B51"/>
              </a:buClr>
              <a:buSzPts val="2200"/>
              <a:buFont typeface="Calibri"/>
              <a:buChar char="⮚"/>
            </a:pPr>
            <a:r>
              <a:rPr b="0" i="0" lang="en-US" sz="1800" u="none" cap="none" strike="noStrike">
                <a:solidFill>
                  <a:schemeClr val="dk1"/>
                </a:solidFill>
                <a:latin typeface="Calibri"/>
                <a:ea typeface="Calibri"/>
                <a:cs typeface="Calibri"/>
                <a:sym typeface="Calibri"/>
              </a:rPr>
              <a:t>(275) Cisco A-FLEX-3 licenses</a:t>
            </a:r>
            <a:endParaRPr b="0" i="0" sz="1400" u="none" cap="none" strike="noStrike">
              <a:solidFill>
                <a:srgbClr val="FF0000"/>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Calibri"/>
              <a:buChar char="⮚"/>
            </a:pPr>
            <a:r>
              <a:rPr b="0" i="0" lang="en-US" sz="1800" u="none" cap="none" strike="noStrike">
                <a:solidFill>
                  <a:schemeClr val="dk1"/>
                </a:solidFill>
                <a:latin typeface="Calibri"/>
                <a:ea typeface="Calibri"/>
                <a:cs typeface="Calibri"/>
                <a:sym typeface="Calibri"/>
              </a:rPr>
              <a:t>(2) Cisco C8200L voice gateway routers / SRST</a:t>
            </a:r>
            <a:endParaRPr b="0" i="0" sz="18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Calibri"/>
              <a:buChar char="⮚"/>
            </a:pPr>
            <a:r>
              <a:rPr b="0" i="0" lang="en-US" sz="1800" u="none" cap="none" strike="noStrike">
                <a:solidFill>
                  <a:schemeClr val="dk1"/>
                </a:solidFill>
                <a:latin typeface="Calibri"/>
                <a:ea typeface="Calibri"/>
                <a:cs typeface="Calibri"/>
                <a:sym typeface="Calibri"/>
              </a:rPr>
              <a:t>(252) Cisco 9841 IP Phones</a:t>
            </a:r>
            <a:endParaRPr b="0" i="0" sz="18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Calibri"/>
              <a:buChar char="⮚"/>
            </a:pPr>
            <a:r>
              <a:rPr b="0" i="0" lang="en-US" sz="1800" u="none" cap="none" strike="noStrike">
                <a:solidFill>
                  <a:schemeClr val="dk1"/>
                </a:solidFill>
                <a:latin typeface="Calibri"/>
                <a:ea typeface="Calibri"/>
                <a:cs typeface="Calibri"/>
                <a:sym typeface="Calibri"/>
              </a:rPr>
              <a:t>(59) Cisco 9861 IP Phones</a:t>
            </a:r>
            <a:endParaRPr b="0" i="0" sz="18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Calibri"/>
              <a:buChar char="⮚"/>
            </a:pPr>
            <a:r>
              <a:rPr b="0" i="0" lang="en-US" sz="1800" u="none" cap="none" strike="noStrike">
                <a:solidFill>
                  <a:schemeClr val="dk1"/>
                </a:solidFill>
                <a:latin typeface="Calibri"/>
                <a:ea typeface="Calibri"/>
                <a:cs typeface="Calibri"/>
                <a:sym typeface="Calibri"/>
              </a:rPr>
              <a:t>(4) Cisco 8832 IP Phones</a:t>
            </a:r>
            <a:endParaRPr b="0" i="0" sz="1800" u="none" cap="none" strike="noStrike">
              <a:solidFill>
                <a:schemeClr val="dk1"/>
              </a:solidFill>
              <a:latin typeface="Calibri"/>
              <a:ea typeface="Calibri"/>
              <a:cs typeface="Calibri"/>
              <a:sym typeface="Calibri"/>
            </a:endParaRPr>
          </a:p>
          <a:p>
            <a:pPr indent="-438150" lvl="1" marL="914400" marR="0" rtl="0" algn="l">
              <a:lnSpc>
                <a:spcPct val="115000"/>
              </a:lnSpc>
              <a:spcBef>
                <a:spcPts val="0"/>
              </a:spcBef>
              <a:spcAft>
                <a:spcPts val="0"/>
              </a:spcAft>
              <a:buClr>
                <a:srgbClr val="AF7B51"/>
              </a:buClr>
              <a:buSzPts val="2200"/>
              <a:buFont typeface="Calibri"/>
              <a:buChar char="⮚"/>
            </a:pPr>
            <a:r>
              <a:rPr b="0" i="0" lang="en-US" sz="1800" u="none" cap="none" strike="noStrike">
                <a:solidFill>
                  <a:schemeClr val="dk1"/>
                </a:solidFill>
                <a:latin typeface="Calibri"/>
                <a:ea typeface="Calibri"/>
                <a:cs typeface="Calibri"/>
                <a:sym typeface="Calibri"/>
              </a:rPr>
              <a:t>Cisco ATA192 analog adapters</a:t>
            </a:r>
            <a:endParaRPr b="0" i="0" sz="2200" u="none" cap="none" strike="noStrike">
              <a:solidFill>
                <a:schemeClr val="dk1"/>
              </a:solidFill>
              <a:latin typeface="Calibri"/>
              <a:ea typeface="Calibri"/>
              <a:cs typeface="Calibri"/>
              <a:sym typeface="Calibri"/>
            </a:endParaRPr>
          </a:p>
        </p:txBody>
      </p:sp>
      <p:pic>
        <p:nvPicPr>
          <p:cNvPr id="186" name="Google Shape;186;g2d75d38cb69_0_24"/>
          <p:cNvPicPr preferRelativeResize="0"/>
          <p:nvPr/>
        </p:nvPicPr>
        <p:blipFill rotWithShape="1">
          <a:blip r:embed="rId4">
            <a:alphaModFix/>
          </a:blip>
          <a:srcRect b="0" l="0" r="0" t="0"/>
          <a:stretch/>
        </p:blipFill>
        <p:spPr>
          <a:xfrm>
            <a:off x="8422025" y="1276488"/>
            <a:ext cx="2696975" cy="1845525"/>
          </a:xfrm>
          <a:prstGeom prst="rect">
            <a:avLst/>
          </a:prstGeom>
          <a:noFill/>
          <a:ln>
            <a:noFill/>
          </a:ln>
        </p:spPr>
      </p:pic>
      <p:pic>
        <p:nvPicPr>
          <p:cNvPr id="187" name="Google Shape;187;g2d75d38cb69_0_24"/>
          <p:cNvPicPr preferRelativeResize="0"/>
          <p:nvPr/>
        </p:nvPicPr>
        <p:blipFill rotWithShape="1">
          <a:blip r:embed="rId5">
            <a:alphaModFix/>
          </a:blip>
          <a:srcRect b="0" l="0" r="0" t="0"/>
          <a:stretch/>
        </p:blipFill>
        <p:spPr>
          <a:xfrm>
            <a:off x="8840763" y="876300"/>
            <a:ext cx="2068600" cy="501850"/>
          </a:xfrm>
          <a:prstGeom prst="rect">
            <a:avLst/>
          </a:prstGeom>
          <a:noFill/>
          <a:ln>
            <a:noFill/>
          </a:ln>
        </p:spPr>
      </p:pic>
      <p:pic>
        <p:nvPicPr>
          <p:cNvPr id="188" name="Google Shape;188;g2d75d38cb69_0_24"/>
          <p:cNvPicPr preferRelativeResize="0"/>
          <p:nvPr/>
        </p:nvPicPr>
        <p:blipFill rotWithShape="1">
          <a:blip r:embed="rId6">
            <a:alphaModFix/>
          </a:blip>
          <a:srcRect b="0" l="0" r="0" t="0"/>
          <a:stretch/>
        </p:blipFill>
        <p:spPr>
          <a:xfrm>
            <a:off x="5845075" y="3296319"/>
            <a:ext cx="2696975" cy="1824407"/>
          </a:xfrm>
          <a:prstGeom prst="rect">
            <a:avLst/>
          </a:prstGeom>
          <a:noFill/>
          <a:ln>
            <a:noFill/>
          </a:ln>
        </p:spPr>
      </p:pic>
      <p:pic>
        <p:nvPicPr>
          <p:cNvPr id="189" name="Google Shape;189;g2d75d38cb69_0_24"/>
          <p:cNvPicPr preferRelativeResize="0"/>
          <p:nvPr/>
        </p:nvPicPr>
        <p:blipFill rotWithShape="1">
          <a:blip r:embed="rId7">
            <a:alphaModFix/>
          </a:blip>
          <a:srcRect b="0" l="0" r="0" t="0"/>
          <a:stretch/>
        </p:blipFill>
        <p:spPr>
          <a:xfrm>
            <a:off x="6327875" y="2775875"/>
            <a:ext cx="2094140" cy="501850"/>
          </a:xfrm>
          <a:prstGeom prst="rect">
            <a:avLst/>
          </a:prstGeom>
          <a:noFill/>
          <a:ln>
            <a:noFill/>
          </a:ln>
        </p:spPr>
      </p:pic>
      <p:pic>
        <p:nvPicPr>
          <p:cNvPr id="190" name="Google Shape;190;g2d75d38cb69_0_24"/>
          <p:cNvPicPr preferRelativeResize="0"/>
          <p:nvPr/>
        </p:nvPicPr>
        <p:blipFill rotWithShape="1">
          <a:blip r:embed="rId8">
            <a:alphaModFix/>
          </a:blip>
          <a:srcRect b="0" l="0" r="0" t="0"/>
          <a:stretch/>
        </p:blipFill>
        <p:spPr>
          <a:xfrm>
            <a:off x="9131709" y="4133650"/>
            <a:ext cx="2295075" cy="1667724"/>
          </a:xfrm>
          <a:prstGeom prst="rect">
            <a:avLst/>
          </a:prstGeom>
          <a:noFill/>
          <a:ln>
            <a:noFill/>
          </a:ln>
        </p:spPr>
      </p:pic>
      <p:pic>
        <p:nvPicPr>
          <p:cNvPr id="191" name="Google Shape;191;g2d75d38cb69_0_24"/>
          <p:cNvPicPr preferRelativeResize="0"/>
          <p:nvPr/>
        </p:nvPicPr>
        <p:blipFill rotWithShape="1">
          <a:blip r:embed="rId9">
            <a:alphaModFix/>
          </a:blip>
          <a:srcRect b="0" l="0" r="0" t="0"/>
          <a:stretch/>
        </p:blipFill>
        <p:spPr>
          <a:xfrm>
            <a:off x="9244950" y="3631800"/>
            <a:ext cx="2068594" cy="501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d75d38cb69_0_57"/>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197" name="Google Shape;197;g2d75d38cb69_0_57"/>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198" name="Google Shape;198;g2d75d38cb69_0_57"/>
          <p:cNvSpPr txBox="1"/>
          <p:nvPr/>
        </p:nvSpPr>
        <p:spPr>
          <a:xfrm>
            <a:off x="1682325" y="291300"/>
            <a:ext cx="91038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233A44"/>
                </a:solidFill>
                <a:latin typeface="Calibri"/>
                <a:ea typeface="Calibri"/>
                <a:cs typeface="Calibri"/>
                <a:sym typeface="Calibri"/>
              </a:rPr>
              <a:t>Meraki Wireless</a:t>
            </a:r>
            <a:endParaRPr b="1" i="0" sz="3000" u="none" cap="none" strike="noStrike">
              <a:solidFill>
                <a:srgbClr val="233A44"/>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233A44"/>
                </a:solidFill>
                <a:latin typeface="Calibri"/>
                <a:ea typeface="Calibri"/>
                <a:cs typeface="Calibri"/>
                <a:sym typeface="Calibri"/>
              </a:rPr>
              <a:t>(Overview)</a:t>
            </a:r>
            <a:endParaRPr b="1" i="0" sz="2600" u="none" cap="none" strike="noStrike">
              <a:solidFill>
                <a:srgbClr val="233A44"/>
              </a:solidFill>
              <a:latin typeface="Calibri"/>
              <a:ea typeface="Calibri"/>
              <a:cs typeface="Calibri"/>
              <a:sym typeface="Calibri"/>
            </a:endParaRPr>
          </a:p>
        </p:txBody>
      </p:sp>
      <p:sp>
        <p:nvSpPr>
          <p:cNvPr id="199" name="Google Shape;199;g2d75d38cb69_0_57"/>
          <p:cNvSpPr txBox="1"/>
          <p:nvPr/>
        </p:nvSpPr>
        <p:spPr>
          <a:xfrm>
            <a:off x="1116850" y="1156800"/>
            <a:ext cx="8131800" cy="4629900"/>
          </a:xfrm>
          <a:prstGeom prst="rect">
            <a:avLst/>
          </a:prstGeom>
          <a:noFill/>
          <a:ln>
            <a:noFill/>
          </a:ln>
        </p:spPr>
        <p:txBody>
          <a:bodyPr anchorCtr="0" anchor="t" bIns="91425" lIns="91425" spcFirstLastPara="1" rIns="91425" wrap="square" tIns="91425">
            <a:spAutoFit/>
          </a:bodyPr>
          <a:lstStyle/>
          <a:p>
            <a:pPr indent="-412750" lvl="0" marL="457200" marR="0" rtl="0" algn="l">
              <a:lnSpc>
                <a:spcPct val="115000"/>
              </a:lnSpc>
              <a:spcBef>
                <a:spcPts val="0"/>
              </a:spcBef>
              <a:spcAft>
                <a:spcPts val="0"/>
              </a:spcAft>
              <a:buClr>
                <a:srgbClr val="AF7B51"/>
              </a:buClr>
              <a:buSzPts val="2900"/>
              <a:buFont typeface="Calibri"/>
              <a:buChar char="➢"/>
            </a:pPr>
            <a:r>
              <a:rPr b="0" i="0" lang="en-US" sz="2900" u="none" cap="none" strike="noStrike">
                <a:solidFill>
                  <a:schemeClr val="dk1"/>
                </a:solidFill>
                <a:latin typeface="Calibri"/>
                <a:ea typeface="Calibri"/>
                <a:cs typeface="Calibri"/>
                <a:sym typeface="Calibri"/>
              </a:rPr>
              <a:t>Coverage to include HS/MS/ES and ES athletic field</a:t>
            </a:r>
            <a:endParaRPr b="0" i="0" sz="2900" u="none" cap="none" strike="noStrike">
              <a:solidFill>
                <a:schemeClr val="dk1"/>
              </a:solidFill>
              <a:latin typeface="Calibri"/>
              <a:ea typeface="Calibri"/>
              <a:cs typeface="Calibri"/>
              <a:sym typeface="Calibri"/>
            </a:endParaRPr>
          </a:p>
          <a:p>
            <a:pPr indent="-412750" lvl="0" marL="457200" marR="0" rtl="0" algn="l">
              <a:lnSpc>
                <a:spcPct val="115000"/>
              </a:lnSpc>
              <a:spcBef>
                <a:spcPts val="0"/>
              </a:spcBef>
              <a:spcAft>
                <a:spcPts val="0"/>
              </a:spcAft>
              <a:buClr>
                <a:srgbClr val="AF7B51"/>
              </a:buClr>
              <a:buSzPts val="2900"/>
              <a:buFont typeface="Calibri"/>
              <a:buChar char="➢"/>
            </a:pPr>
            <a:r>
              <a:rPr b="0" i="0" lang="en-US" sz="2900" u="none" cap="none" strike="noStrike">
                <a:solidFill>
                  <a:schemeClr val="dk1"/>
                </a:solidFill>
                <a:latin typeface="Calibri"/>
                <a:ea typeface="Calibri"/>
                <a:cs typeface="Calibri"/>
                <a:sym typeface="Calibri"/>
              </a:rPr>
              <a:t>Streamlined management - Meraki dashboard</a:t>
            </a:r>
            <a:endParaRPr b="0" i="0" sz="2900" u="none" cap="none" strike="noStrike">
              <a:solidFill>
                <a:schemeClr val="dk1"/>
              </a:solidFill>
              <a:latin typeface="Calibri"/>
              <a:ea typeface="Calibri"/>
              <a:cs typeface="Calibri"/>
              <a:sym typeface="Calibri"/>
            </a:endParaRPr>
          </a:p>
          <a:p>
            <a:pPr indent="-412750" lvl="0" marL="457200" marR="0" rtl="0" algn="l">
              <a:lnSpc>
                <a:spcPct val="115000"/>
              </a:lnSpc>
              <a:spcBef>
                <a:spcPts val="0"/>
              </a:spcBef>
              <a:spcAft>
                <a:spcPts val="0"/>
              </a:spcAft>
              <a:buClr>
                <a:srgbClr val="AF7B51"/>
              </a:buClr>
              <a:buSzPts val="2900"/>
              <a:buFont typeface="Calibri"/>
              <a:buChar char="➢"/>
            </a:pPr>
            <a:r>
              <a:rPr b="0" i="0" lang="en-US" sz="2900" u="none" cap="none" strike="noStrike">
                <a:solidFill>
                  <a:schemeClr val="dk1"/>
                </a:solidFill>
                <a:latin typeface="Calibri"/>
                <a:ea typeface="Calibri"/>
                <a:cs typeface="Calibri"/>
                <a:sym typeface="Calibri"/>
              </a:rPr>
              <a:t>Scalability &amp; Resiliency – No WLAN controller to limit network growth</a:t>
            </a:r>
            <a:endParaRPr b="0" i="0" sz="2900" u="none" cap="none" strike="noStrike">
              <a:solidFill>
                <a:schemeClr val="dk1"/>
              </a:solidFill>
              <a:latin typeface="Calibri"/>
              <a:ea typeface="Calibri"/>
              <a:cs typeface="Calibri"/>
              <a:sym typeface="Calibri"/>
            </a:endParaRPr>
          </a:p>
          <a:p>
            <a:pPr indent="-412750" lvl="0" marL="457200" marR="0" rtl="0" algn="l">
              <a:lnSpc>
                <a:spcPct val="115000"/>
              </a:lnSpc>
              <a:spcBef>
                <a:spcPts val="0"/>
              </a:spcBef>
              <a:spcAft>
                <a:spcPts val="0"/>
              </a:spcAft>
              <a:buClr>
                <a:srgbClr val="AF7B51"/>
              </a:buClr>
              <a:buSzPts val="2900"/>
              <a:buFont typeface="Calibri"/>
              <a:buChar char="➢"/>
            </a:pPr>
            <a:r>
              <a:rPr b="0" i="0" lang="en-US" sz="2900" u="none" cap="none" strike="noStrike">
                <a:solidFill>
                  <a:schemeClr val="dk1"/>
                </a:solidFill>
                <a:latin typeface="Calibri"/>
                <a:ea typeface="Calibri"/>
                <a:cs typeface="Calibri"/>
                <a:sym typeface="Calibri"/>
              </a:rPr>
              <a:t>Security - Layer 3 and 7 Firewall Processing Order</a:t>
            </a:r>
            <a:endParaRPr b="0" i="0" sz="2900" u="none" cap="none" strike="noStrike">
              <a:solidFill>
                <a:schemeClr val="dk1"/>
              </a:solidFill>
              <a:latin typeface="Calibri"/>
              <a:ea typeface="Calibri"/>
              <a:cs typeface="Calibri"/>
              <a:sym typeface="Calibri"/>
            </a:endParaRPr>
          </a:p>
          <a:p>
            <a:pPr indent="-412750" lvl="0" marL="457200" marR="0" rtl="0" algn="l">
              <a:lnSpc>
                <a:spcPct val="115000"/>
              </a:lnSpc>
              <a:spcBef>
                <a:spcPts val="0"/>
              </a:spcBef>
              <a:spcAft>
                <a:spcPts val="0"/>
              </a:spcAft>
              <a:buClr>
                <a:srgbClr val="AF7B51"/>
              </a:buClr>
              <a:buSzPts val="2900"/>
              <a:buFont typeface="Calibri"/>
              <a:buChar char="➢"/>
            </a:pPr>
            <a:r>
              <a:rPr b="0" i="0" lang="en-US" sz="2900" u="none" cap="none" strike="noStrike">
                <a:solidFill>
                  <a:schemeClr val="dk1"/>
                </a:solidFill>
                <a:latin typeface="Calibri"/>
                <a:ea typeface="Calibri"/>
                <a:cs typeface="Calibri"/>
                <a:sym typeface="Calibri"/>
              </a:rPr>
              <a:t>Instant access to enhanced features / upgrades</a:t>
            </a:r>
            <a:endParaRPr b="0" i="0" sz="2900" u="none" cap="none" strike="noStrike">
              <a:solidFill>
                <a:schemeClr val="dk1"/>
              </a:solidFill>
              <a:latin typeface="Calibri"/>
              <a:ea typeface="Calibri"/>
              <a:cs typeface="Calibri"/>
              <a:sym typeface="Calibri"/>
            </a:endParaRPr>
          </a:p>
          <a:p>
            <a:pPr indent="-412750" lvl="0" marL="457200" marR="0" rtl="0" algn="l">
              <a:lnSpc>
                <a:spcPct val="115000"/>
              </a:lnSpc>
              <a:spcBef>
                <a:spcPts val="0"/>
              </a:spcBef>
              <a:spcAft>
                <a:spcPts val="0"/>
              </a:spcAft>
              <a:buClr>
                <a:srgbClr val="AF7B51"/>
              </a:buClr>
              <a:buSzPts val="2900"/>
              <a:buFont typeface="Calibri"/>
              <a:buChar char="➢"/>
            </a:pPr>
            <a:r>
              <a:rPr b="0" i="0" lang="en-US" sz="2900" u="none" cap="none" strike="noStrike">
                <a:solidFill>
                  <a:schemeClr val="dk1"/>
                </a:solidFill>
                <a:latin typeface="Calibri"/>
                <a:ea typeface="Calibri"/>
                <a:cs typeface="Calibri"/>
                <a:sym typeface="Calibri"/>
              </a:rPr>
              <a:t>Real-time analytics</a:t>
            </a:r>
            <a:endParaRPr b="0" i="0" sz="29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d75d38cb69_0_47"/>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05" name="Google Shape;205;g2d75d38cb69_0_47"/>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06" name="Google Shape;206;g2d75d38cb69_0_47"/>
          <p:cNvSpPr txBox="1"/>
          <p:nvPr/>
        </p:nvSpPr>
        <p:spPr>
          <a:xfrm>
            <a:off x="1628150" y="291300"/>
            <a:ext cx="91038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233A44"/>
                </a:solidFill>
                <a:latin typeface="Calibri"/>
                <a:ea typeface="Calibri"/>
                <a:cs typeface="Calibri"/>
                <a:sym typeface="Calibri"/>
              </a:rPr>
              <a:t>Meraki Wireless</a:t>
            </a:r>
            <a:endParaRPr b="1" i="0" sz="3000" u="none" cap="none" strike="noStrike">
              <a:solidFill>
                <a:srgbClr val="233A44"/>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233A44"/>
                </a:solidFill>
                <a:latin typeface="Calibri"/>
                <a:ea typeface="Calibri"/>
                <a:cs typeface="Calibri"/>
                <a:sym typeface="Calibri"/>
              </a:rPr>
              <a:t>(Components)</a:t>
            </a:r>
            <a:endParaRPr b="1" i="0" sz="2600" u="none" cap="none" strike="noStrike">
              <a:solidFill>
                <a:srgbClr val="233A44"/>
              </a:solidFill>
              <a:latin typeface="Calibri"/>
              <a:ea typeface="Calibri"/>
              <a:cs typeface="Calibri"/>
              <a:sym typeface="Calibri"/>
            </a:endParaRPr>
          </a:p>
        </p:txBody>
      </p:sp>
      <p:sp>
        <p:nvSpPr>
          <p:cNvPr id="207" name="Google Shape;207;g2d75d38cb69_0_47"/>
          <p:cNvSpPr txBox="1"/>
          <p:nvPr/>
        </p:nvSpPr>
        <p:spPr>
          <a:xfrm>
            <a:off x="2255925" y="1338000"/>
            <a:ext cx="8131800" cy="28953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15000"/>
              </a:lnSpc>
              <a:spcBef>
                <a:spcPts val="0"/>
              </a:spcBef>
              <a:spcAft>
                <a:spcPts val="0"/>
              </a:spcAft>
              <a:buClr>
                <a:srgbClr val="AF7B51"/>
              </a:buClr>
              <a:buSzPts val="2800"/>
              <a:buFont typeface="Calibri"/>
              <a:buChar char="➢"/>
            </a:pPr>
            <a:r>
              <a:rPr b="0" i="0" lang="en-US" sz="2800" u="none" cap="none" strike="noStrike">
                <a:solidFill>
                  <a:schemeClr val="dk1"/>
                </a:solidFill>
                <a:latin typeface="Calibri"/>
                <a:ea typeface="Calibri"/>
                <a:cs typeface="Calibri"/>
                <a:sym typeface="Calibri"/>
              </a:rPr>
              <a:t>(235) Meraki 9162 WAPs (Classroom)</a:t>
            </a:r>
            <a:endParaRPr b="0" i="0" sz="2800" u="none" cap="none" strike="noStrike">
              <a:solidFill>
                <a:schemeClr val="dk1"/>
              </a:solidFill>
              <a:latin typeface="Calibri"/>
              <a:ea typeface="Calibri"/>
              <a:cs typeface="Calibri"/>
              <a:sym typeface="Calibri"/>
            </a:endParaRPr>
          </a:p>
          <a:p>
            <a:pPr indent="-406400" lvl="0" marL="457200" marR="0" rtl="0" algn="l">
              <a:lnSpc>
                <a:spcPct val="115000"/>
              </a:lnSpc>
              <a:spcBef>
                <a:spcPts val="0"/>
              </a:spcBef>
              <a:spcAft>
                <a:spcPts val="0"/>
              </a:spcAft>
              <a:buClr>
                <a:srgbClr val="AF7B51"/>
              </a:buClr>
              <a:buSzPts val="2800"/>
              <a:buFont typeface="Calibri"/>
              <a:buChar char="➢"/>
            </a:pPr>
            <a:r>
              <a:rPr b="0" i="0" lang="en-US" sz="2800" u="none" cap="none" strike="noStrike">
                <a:solidFill>
                  <a:schemeClr val="dk1"/>
                </a:solidFill>
                <a:latin typeface="Calibri"/>
                <a:ea typeface="Calibri"/>
                <a:cs typeface="Calibri"/>
                <a:sym typeface="Calibri"/>
              </a:rPr>
              <a:t>(12) Meraki 9166 WAPs (High Density Space)</a:t>
            </a:r>
            <a:endParaRPr b="0" i="0" sz="2800" u="none" cap="none" strike="noStrike">
              <a:solidFill>
                <a:schemeClr val="dk1"/>
              </a:solidFill>
              <a:latin typeface="Calibri"/>
              <a:ea typeface="Calibri"/>
              <a:cs typeface="Calibri"/>
              <a:sym typeface="Calibri"/>
            </a:endParaRPr>
          </a:p>
          <a:p>
            <a:pPr indent="-406400" lvl="0" marL="457200" marR="0" rtl="0" algn="l">
              <a:lnSpc>
                <a:spcPct val="115000"/>
              </a:lnSpc>
              <a:spcBef>
                <a:spcPts val="0"/>
              </a:spcBef>
              <a:spcAft>
                <a:spcPts val="0"/>
              </a:spcAft>
              <a:buClr>
                <a:srgbClr val="AF7B51"/>
              </a:buClr>
              <a:buSzPts val="2800"/>
              <a:buFont typeface="Calibri"/>
              <a:buChar char="➢"/>
            </a:pPr>
            <a:r>
              <a:rPr b="0" i="0" lang="en-US" sz="2800" u="none" cap="none" strike="noStrike">
                <a:solidFill>
                  <a:schemeClr val="dk1"/>
                </a:solidFill>
                <a:latin typeface="Calibri"/>
                <a:ea typeface="Calibri"/>
                <a:cs typeface="Calibri"/>
                <a:sym typeface="Calibri"/>
              </a:rPr>
              <a:t>(6) Meraki 9163 WAPs (Outdoor)</a:t>
            </a:r>
            <a:endParaRPr b="0" i="0" sz="2800" u="none" cap="none" strike="noStrike">
              <a:solidFill>
                <a:schemeClr val="dk1"/>
              </a:solidFill>
              <a:latin typeface="Calibri"/>
              <a:ea typeface="Calibri"/>
              <a:cs typeface="Calibri"/>
              <a:sym typeface="Calibri"/>
            </a:endParaRPr>
          </a:p>
          <a:p>
            <a:pPr indent="-406400" lvl="0" marL="457200" marR="0" rtl="0" algn="l">
              <a:lnSpc>
                <a:spcPct val="115000"/>
              </a:lnSpc>
              <a:spcBef>
                <a:spcPts val="0"/>
              </a:spcBef>
              <a:spcAft>
                <a:spcPts val="0"/>
              </a:spcAft>
              <a:buClr>
                <a:srgbClr val="AF7B51"/>
              </a:buClr>
              <a:buSzPts val="2800"/>
              <a:buFont typeface="Calibri"/>
              <a:buChar char="➢"/>
            </a:pPr>
            <a:r>
              <a:rPr b="0" i="0" lang="en-US" sz="2800" u="none" cap="none" strike="noStrike">
                <a:solidFill>
                  <a:schemeClr val="dk1"/>
                </a:solidFill>
                <a:latin typeface="Calibri"/>
                <a:ea typeface="Calibri"/>
                <a:cs typeface="Calibri"/>
                <a:sym typeface="Calibri"/>
              </a:rPr>
              <a:t>(1) Meraki MX68 router/security appliance</a:t>
            </a:r>
            <a:endParaRPr b="0" i="0" sz="28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pic>
        <p:nvPicPr>
          <p:cNvPr id="208" name="Google Shape;208;g2d75d38cb69_0_47"/>
          <p:cNvPicPr preferRelativeResize="0"/>
          <p:nvPr/>
        </p:nvPicPr>
        <p:blipFill rotWithShape="1">
          <a:blip r:embed="rId4">
            <a:alphaModFix/>
          </a:blip>
          <a:srcRect b="0" l="0" r="0" t="0"/>
          <a:stretch/>
        </p:blipFill>
        <p:spPr>
          <a:xfrm>
            <a:off x="855875" y="4088701"/>
            <a:ext cx="3391375" cy="1444675"/>
          </a:xfrm>
          <a:prstGeom prst="rect">
            <a:avLst/>
          </a:prstGeom>
          <a:noFill/>
          <a:ln>
            <a:noFill/>
          </a:ln>
        </p:spPr>
      </p:pic>
      <p:sp>
        <p:nvSpPr>
          <p:cNvPr id="209" name="Google Shape;209;g2d75d38cb69_0_47"/>
          <p:cNvSpPr txBox="1"/>
          <p:nvPr/>
        </p:nvSpPr>
        <p:spPr>
          <a:xfrm>
            <a:off x="1521175" y="3466400"/>
            <a:ext cx="21732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233A44"/>
                </a:solidFill>
                <a:latin typeface="Calibri"/>
                <a:ea typeface="Calibri"/>
                <a:cs typeface="Calibri"/>
                <a:sym typeface="Calibri"/>
              </a:rPr>
              <a:t>Meraki 9162</a:t>
            </a:r>
            <a:endParaRPr b="1" i="0" sz="2600" u="none" cap="none" strike="noStrike">
              <a:solidFill>
                <a:srgbClr val="233A44"/>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d75d38cb69_0_39"/>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15" name="Google Shape;215;g2d75d38cb69_0_39"/>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16" name="Google Shape;216;g2d75d38cb69_0_39"/>
          <p:cNvSpPr txBox="1"/>
          <p:nvPr/>
        </p:nvSpPr>
        <p:spPr>
          <a:xfrm>
            <a:off x="1682325" y="291300"/>
            <a:ext cx="91038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233A44"/>
                </a:solidFill>
                <a:latin typeface="Calibri"/>
                <a:ea typeface="Calibri"/>
                <a:cs typeface="Calibri"/>
                <a:sym typeface="Calibri"/>
              </a:rPr>
              <a:t>Public Address / Clock</a:t>
            </a:r>
            <a:endParaRPr b="1" i="0" sz="3000" u="none" cap="none" strike="noStrike">
              <a:solidFill>
                <a:srgbClr val="233A44"/>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233A44"/>
                </a:solidFill>
                <a:latin typeface="Calibri"/>
                <a:ea typeface="Calibri"/>
                <a:cs typeface="Calibri"/>
                <a:sym typeface="Calibri"/>
              </a:rPr>
              <a:t>(Overview)</a:t>
            </a:r>
            <a:endParaRPr b="1" i="0" sz="2600" u="none" cap="none" strike="noStrike">
              <a:solidFill>
                <a:srgbClr val="233A44"/>
              </a:solidFill>
              <a:latin typeface="Calibri"/>
              <a:ea typeface="Calibri"/>
              <a:cs typeface="Calibri"/>
              <a:sym typeface="Calibri"/>
            </a:endParaRPr>
          </a:p>
        </p:txBody>
      </p:sp>
      <p:sp>
        <p:nvSpPr>
          <p:cNvPr id="217" name="Google Shape;217;g2d75d38cb69_0_39"/>
          <p:cNvSpPr txBox="1"/>
          <p:nvPr/>
        </p:nvSpPr>
        <p:spPr>
          <a:xfrm>
            <a:off x="746775" y="1579225"/>
            <a:ext cx="10347300" cy="3638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Upgrades for existing Jr/Sr PA systems</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Enhance safety and security with one comprehensive,district-wide platform</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Solution integrates with Cisco VoIP phone system</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Compatible with approved 3rd party software from Cisco, Singlewire, etc.</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Combination clock and PA speaker unit includes high-definition full-color LED display</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Singlewire Fusion software provides integrated paging and alert notification</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Bell scheduler </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2d75c275207_1_0"/>
          <p:cNvSpPr txBox="1"/>
          <p:nvPr/>
        </p:nvSpPr>
        <p:spPr>
          <a:xfrm>
            <a:off x="0" y="0"/>
            <a:ext cx="12192000" cy="1221600"/>
          </a:xfrm>
          <a:prstGeom prst="rect">
            <a:avLst/>
          </a:prstGeom>
          <a:solidFill>
            <a:srgbClr val="031A48"/>
          </a:solidFill>
          <a:ln cap="flat" cmpd="sng" w="2857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EBA902"/>
                </a:solidFill>
                <a:latin typeface="Open Sans"/>
                <a:ea typeface="Open Sans"/>
                <a:cs typeface="Open Sans"/>
                <a:sym typeface="Open Sans"/>
              </a:rPr>
              <a:t>How Do We Get There?</a:t>
            </a:r>
            <a:endParaRPr b="1" i="0" sz="3200" u="none" cap="none" strike="noStrike">
              <a:solidFill>
                <a:srgbClr val="EBA902"/>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EBA902"/>
                </a:solidFill>
                <a:latin typeface="Open Sans"/>
                <a:ea typeface="Open Sans"/>
                <a:cs typeface="Open Sans"/>
                <a:sym typeface="Open Sans"/>
              </a:rPr>
              <a:t> The Six Keys for School Improvement</a:t>
            </a:r>
            <a:endParaRPr b="1" i="0" sz="3200" u="none" cap="none" strike="noStrike">
              <a:solidFill>
                <a:srgbClr val="EBA902"/>
              </a:solidFill>
              <a:latin typeface="Open Sans"/>
              <a:ea typeface="Open Sans"/>
              <a:cs typeface="Open Sans"/>
              <a:sym typeface="Open Sans"/>
            </a:endParaRPr>
          </a:p>
        </p:txBody>
      </p:sp>
      <p:graphicFrame>
        <p:nvGraphicFramePr>
          <p:cNvPr id="59" name="Google Shape;59;g2d75c275207_1_0"/>
          <p:cNvGraphicFramePr/>
          <p:nvPr/>
        </p:nvGraphicFramePr>
        <p:xfrm>
          <a:off x="384134" y="1634567"/>
          <a:ext cx="3000000" cy="3000000"/>
        </p:xfrm>
        <a:graphic>
          <a:graphicData uri="http://schemas.openxmlformats.org/drawingml/2006/table">
            <a:tbl>
              <a:tblPr>
                <a:noFill/>
                <a:tableStyleId>{9418BED2-219C-4D41-9D57-CE33B8ECC109}</a:tableStyleId>
              </a:tblPr>
              <a:tblGrid>
                <a:gridCol w="1646525"/>
                <a:gridCol w="4065325"/>
                <a:gridCol w="1634500"/>
                <a:gridCol w="4077375"/>
              </a:tblGrid>
              <a:tr h="1552675">
                <a:tc>
                  <a:txBody>
                    <a:bodyPr/>
                    <a:lstStyle/>
                    <a:p>
                      <a:pPr indent="0" lvl="0" marL="0" marR="0" rtl="0" algn="l">
                        <a:lnSpc>
                          <a:spcPct val="100000"/>
                        </a:lnSpc>
                        <a:spcBef>
                          <a:spcPts val="0"/>
                        </a:spcBef>
                        <a:spcAft>
                          <a:spcPts val="0"/>
                        </a:spcAft>
                        <a:buClr>
                          <a:srgbClr val="000000"/>
                        </a:buClr>
                        <a:buSzPts val="1500"/>
                        <a:buFont typeface="Arial"/>
                        <a:buNone/>
                      </a:pPr>
                      <a:r>
                        <a:t/>
                      </a:r>
                      <a:endParaRPr sz="1900" u="none" cap="none" strike="noStrike">
                        <a:latin typeface="Open Sans"/>
                        <a:ea typeface="Open Sans"/>
                        <a:cs typeface="Open Sans"/>
                        <a:sym typeface="Open Sans"/>
                      </a:endParaRPr>
                    </a:p>
                  </a:txBody>
                  <a:tcPr marT="121900" marB="121900" marR="121900" marL="121900">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EBA90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Strengthen the </a:t>
                      </a:r>
                      <a:endParaRPr b="1" sz="2100" u="none" cap="none" strike="noStrike">
                        <a:solidFill>
                          <a:srgbClr val="031A48"/>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Instructional Core</a:t>
                      </a:r>
                      <a:endParaRPr b="1" sz="21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t/>
                      </a:r>
                      <a:endParaRPr b="1" sz="27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Strengthen Instructional Leadership Capacity</a:t>
                      </a:r>
                      <a:endParaRPr b="1" sz="21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1552675">
                <a:tc>
                  <a:txBody>
                    <a:bodyPr/>
                    <a:lstStyle/>
                    <a:p>
                      <a:pPr indent="0" lvl="0" marL="0" marR="0" rtl="0" algn="l">
                        <a:lnSpc>
                          <a:spcPct val="100000"/>
                        </a:lnSpc>
                        <a:spcBef>
                          <a:spcPts val="0"/>
                        </a:spcBef>
                        <a:spcAft>
                          <a:spcPts val="0"/>
                        </a:spcAft>
                        <a:buClr>
                          <a:srgbClr val="000000"/>
                        </a:buClr>
                        <a:buSzPts val="1500"/>
                        <a:buFont typeface="Arial"/>
                        <a:buNone/>
                      </a:pPr>
                      <a:r>
                        <a:t/>
                      </a:r>
                      <a:endParaRPr sz="1900" u="none" cap="none" strike="noStrike">
                        <a:latin typeface="Open Sans"/>
                        <a:ea typeface="Open Sans"/>
                        <a:cs typeface="Open Sans"/>
                        <a:sym typeface="Open Sans"/>
                      </a:endParaRPr>
                    </a:p>
                  </a:txBody>
                  <a:tcPr marT="121900" marB="121900" marR="121900" marL="121900">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1B365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Improve Data Driven Practices</a:t>
                      </a:r>
                      <a:endParaRPr b="1" sz="21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t/>
                      </a:r>
                      <a:endParaRPr b="1" sz="27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EBA90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Tiered Approach </a:t>
                      </a:r>
                      <a:endParaRPr b="1" sz="2100" u="none" cap="none" strike="noStrike">
                        <a:solidFill>
                          <a:srgbClr val="031A48"/>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to School Support &amp; Intervention</a:t>
                      </a:r>
                      <a:endParaRPr b="1" sz="21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1552675">
                <a:tc>
                  <a:txBody>
                    <a:bodyPr/>
                    <a:lstStyle/>
                    <a:p>
                      <a:pPr indent="0" lvl="0" marL="0" marR="0" rtl="0" algn="l">
                        <a:lnSpc>
                          <a:spcPct val="100000"/>
                        </a:lnSpc>
                        <a:spcBef>
                          <a:spcPts val="0"/>
                        </a:spcBef>
                        <a:spcAft>
                          <a:spcPts val="0"/>
                        </a:spcAft>
                        <a:buClr>
                          <a:srgbClr val="000000"/>
                        </a:buClr>
                        <a:buSzPts val="1500"/>
                        <a:buFont typeface="Arial"/>
                        <a:buNone/>
                      </a:pPr>
                      <a:r>
                        <a:t/>
                      </a:r>
                      <a:endParaRPr sz="1900" u="none" cap="none" strike="noStrike">
                        <a:latin typeface="Open Sans"/>
                        <a:ea typeface="Open Sans"/>
                        <a:cs typeface="Open Sans"/>
                        <a:sym typeface="Open Sans"/>
                      </a:endParaRPr>
                    </a:p>
                  </a:txBody>
                  <a:tcPr marT="121900" marB="121900" marR="121900" marL="121900">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Promote a Positive, Inclusive School Environment for all Stakeholders</a:t>
                      </a:r>
                      <a:endParaRPr b="1" sz="21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t/>
                      </a:r>
                      <a:endParaRPr b="1" sz="27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rgbClr val="1B365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2100" u="none" cap="none" strike="noStrike">
                          <a:solidFill>
                            <a:srgbClr val="031A48"/>
                          </a:solidFill>
                          <a:latin typeface="Open Sans"/>
                          <a:ea typeface="Open Sans"/>
                          <a:cs typeface="Open Sans"/>
                          <a:sym typeface="Open Sans"/>
                        </a:rPr>
                        <a:t>Increase Monitoring &amp; Accountability</a:t>
                      </a:r>
                      <a:endParaRPr b="1" sz="2100" u="none" cap="none" strike="noStrike">
                        <a:solidFill>
                          <a:srgbClr val="031A48"/>
                        </a:solidFill>
                        <a:latin typeface="Open Sans"/>
                        <a:ea typeface="Open Sans"/>
                        <a:cs typeface="Open Sans"/>
                        <a:sym typeface="Open Sans"/>
                      </a:endParaRPr>
                    </a:p>
                  </a:txBody>
                  <a:tcPr marT="121900" marB="121900" marR="121900" marL="12190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bl>
          </a:graphicData>
        </a:graphic>
      </p:graphicFrame>
      <p:pic>
        <p:nvPicPr>
          <p:cNvPr id="60" name="Google Shape;60;g2d75c275207_1_0"/>
          <p:cNvPicPr preferRelativeResize="0"/>
          <p:nvPr/>
        </p:nvPicPr>
        <p:blipFill rotWithShape="1">
          <a:blip r:embed="rId3">
            <a:alphaModFix/>
          </a:blip>
          <a:srcRect b="0" l="0" r="0" t="0"/>
          <a:stretch/>
        </p:blipFill>
        <p:spPr>
          <a:xfrm>
            <a:off x="576367" y="1818015"/>
            <a:ext cx="1221600" cy="1221600"/>
          </a:xfrm>
          <a:prstGeom prst="rect">
            <a:avLst/>
          </a:prstGeom>
          <a:noFill/>
          <a:ln>
            <a:noFill/>
          </a:ln>
        </p:spPr>
      </p:pic>
      <p:pic>
        <p:nvPicPr>
          <p:cNvPr id="61" name="Google Shape;61;g2d75c275207_1_0"/>
          <p:cNvPicPr preferRelativeResize="0"/>
          <p:nvPr/>
        </p:nvPicPr>
        <p:blipFill rotWithShape="1">
          <a:blip r:embed="rId4">
            <a:alphaModFix/>
          </a:blip>
          <a:srcRect b="0" l="0" r="0" t="0"/>
          <a:stretch/>
        </p:blipFill>
        <p:spPr>
          <a:xfrm>
            <a:off x="576367" y="3364152"/>
            <a:ext cx="1221600" cy="1221600"/>
          </a:xfrm>
          <a:prstGeom prst="rect">
            <a:avLst/>
          </a:prstGeom>
          <a:noFill/>
          <a:ln>
            <a:noFill/>
          </a:ln>
        </p:spPr>
      </p:pic>
      <p:pic>
        <p:nvPicPr>
          <p:cNvPr id="62" name="Google Shape;62;g2d75c275207_1_0"/>
          <p:cNvPicPr preferRelativeResize="0"/>
          <p:nvPr/>
        </p:nvPicPr>
        <p:blipFill rotWithShape="1">
          <a:blip r:embed="rId5">
            <a:alphaModFix/>
          </a:blip>
          <a:srcRect b="0" l="0" r="0" t="0"/>
          <a:stretch/>
        </p:blipFill>
        <p:spPr>
          <a:xfrm>
            <a:off x="6309500" y="1817967"/>
            <a:ext cx="1221600" cy="1221600"/>
          </a:xfrm>
          <a:prstGeom prst="rect">
            <a:avLst/>
          </a:prstGeom>
          <a:noFill/>
          <a:ln>
            <a:noFill/>
          </a:ln>
        </p:spPr>
      </p:pic>
      <p:pic>
        <p:nvPicPr>
          <p:cNvPr id="63" name="Google Shape;63;g2d75c275207_1_0"/>
          <p:cNvPicPr preferRelativeResize="0"/>
          <p:nvPr/>
        </p:nvPicPr>
        <p:blipFill rotWithShape="1">
          <a:blip r:embed="rId6">
            <a:alphaModFix/>
          </a:blip>
          <a:srcRect b="0" l="0" r="0" t="0"/>
          <a:stretch/>
        </p:blipFill>
        <p:spPr>
          <a:xfrm>
            <a:off x="6309500" y="3364148"/>
            <a:ext cx="1221600" cy="1221600"/>
          </a:xfrm>
          <a:prstGeom prst="rect">
            <a:avLst/>
          </a:prstGeom>
          <a:noFill/>
          <a:ln>
            <a:noFill/>
          </a:ln>
        </p:spPr>
      </p:pic>
      <p:pic>
        <p:nvPicPr>
          <p:cNvPr id="64" name="Google Shape;64;g2d75c275207_1_0"/>
          <p:cNvPicPr preferRelativeResize="0"/>
          <p:nvPr/>
        </p:nvPicPr>
        <p:blipFill rotWithShape="1">
          <a:blip r:embed="rId7">
            <a:alphaModFix/>
          </a:blip>
          <a:srcRect b="0" l="0" r="0" t="0"/>
          <a:stretch/>
        </p:blipFill>
        <p:spPr>
          <a:xfrm>
            <a:off x="6309500" y="4910333"/>
            <a:ext cx="1221600" cy="1221600"/>
          </a:xfrm>
          <a:prstGeom prst="rect">
            <a:avLst/>
          </a:prstGeom>
          <a:noFill/>
          <a:ln>
            <a:noFill/>
          </a:ln>
        </p:spPr>
      </p:pic>
      <p:pic>
        <p:nvPicPr>
          <p:cNvPr id="65" name="Google Shape;65;g2d75c275207_1_0"/>
          <p:cNvPicPr preferRelativeResize="0"/>
          <p:nvPr/>
        </p:nvPicPr>
        <p:blipFill rotWithShape="1">
          <a:blip r:embed="rId8">
            <a:alphaModFix/>
          </a:blip>
          <a:srcRect b="0" l="0" r="0" t="0"/>
          <a:stretch/>
        </p:blipFill>
        <p:spPr>
          <a:xfrm>
            <a:off x="576367" y="4910333"/>
            <a:ext cx="1221600" cy="1221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d75d38cb69_0_65"/>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23" name="Google Shape;223;g2d75d38cb69_0_65"/>
          <p:cNvPicPr preferRelativeResize="0"/>
          <p:nvPr/>
        </p:nvPicPr>
        <p:blipFill rotWithShape="1">
          <a:blip r:embed="rId3">
            <a:alphaModFix/>
          </a:blip>
          <a:srcRect b="0" l="0" r="0" t="0"/>
          <a:stretch/>
        </p:blipFill>
        <p:spPr>
          <a:xfrm>
            <a:off x="5461424" y="52950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24" name="Google Shape;224;g2d75d38cb69_0_65"/>
          <p:cNvSpPr txBox="1"/>
          <p:nvPr/>
        </p:nvSpPr>
        <p:spPr>
          <a:xfrm>
            <a:off x="1682325" y="280475"/>
            <a:ext cx="91038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233A44"/>
                </a:solidFill>
                <a:latin typeface="Calibri"/>
                <a:ea typeface="Calibri"/>
                <a:cs typeface="Calibri"/>
                <a:sym typeface="Calibri"/>
              </a:rPr>
              <a:t>Public Address / Clock</a:t>
            </a:r>
            <a:endParaRPr b="1" i="0" sz="3000" u="none" cap="none" strike="noStrike">
              <a:solidFill>
                <a:srgbClr val="233A44"/>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233A44"/>
                </a:solidFill>
                <a:latin typeface="Calibri"/>
                <a:ea typeface="Calibri"/>
                <a:cs typeface="Calibri"/>
                <a:sym typeface="Calibri"/>
              </a:rPr>
              <a:t>(Components)</a:t>
            </a:r>
            <a:endParaRPr b="1" i="0" sz="2600" u="none" cap="none" strike="noStrike">
              <a:solidFill>
                <a:srgbClr val="233A44"/>
              </a:solidFill>
              <a:latin typeface="Calibri"/>
              <a:ea typeface="Calibri"/>
              <a:cs typeface="Calibri"/>
              <a:sym typeface="Calibri"/>
            </a:endParaRPr>
          </a:p>
        </p:txBody>
      </p:sp>
      <p:sp>
        <p:nvSpPr>
          <p:cNvPr id="225" name="Google Shape;225;g2d75d38cb69_0_65"/>
          <p:cNvSpPr txBox="1"/>
          <p:nvPr/>
        </p:nvSpPr>
        <p:spPr>
          <a:xfrm>
            <a:off x="746775" y="1579225"/>
            <a:ext cx="10347300" cy="40281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Miscellaneous components for upgrade of existing analog PA systems for HS/JR HS (amplifiers, etc.)</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(74) Advanced Network Devices PA/clock unit for hallways</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Cat6A cables for HS/JR HS</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Singlewire Fusion licenses / appliances</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Atlas zone controllers</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rgbClr val="AF7B51"/>
              </a:buClr>
              <a:buSzPts val="2200"/>
              <a:buFont typeface="Calibri"/>
              <a:buChar char="➢"/>
            </a:pPr>
            <a:r>
              <a:rPr b="0" i="0" lang="en-US" sz="2200" u="none" cap="none" strike="noStrike">
                <a:solidFill>
                  <a:schemeClr val="dk1"/>
                </a:solidFill>
                <a:latin typeface="Calibri"/>
                <a:ea typeface="Calibri"/>
                <a:cs typeface="Calibri"/>
                <a:sym typeface="Calibri"/>
              </a:rPr>
              <a:t>RedSky Horizon E911 license</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pic>
        <p:nvPicPr>
          <p:cNvPr id="226" name="Google Shape;226;g2d75d38cb69_0_65"/>
          <p:cNvPicPr preferRelativeResize="0"/>
          <p:nvPr/>
        </p:nvPicPr>
        <p:blipFill rotWithShape="1">
          <a:blip r:embed="rId4">
            <a:alphaModFix/>
          </a:blip>
          <a:srcRect b="0" l="0" r="0" t="0"/>
          <a:stretch/>
        </p:blipFill>
        <p:spPr>
          <a:xfrm>
            <a:off x="8277274" y="4672800"/>
            <a:ext cx="3385025" cy="1235725"/>
          </a:xfrm>
          <a:prstGeom prst="rect">
            <a:avLst/>
          </a:prstGeom>
          <a:noFill/>
          <a:ln>
            <a:noFill/>
          </a:ln>
        </p:spPr>
      </p:pic>
      <p:pic>
        <p:nvPicPr>
          <p:cNvPr id="227" name="Google Shape;227;g2d75d38cb69_0_65"/>
          <p:cNvPicPr preferRelativeResize="0"/>
          <p:nvPr/>
        </p:nvPicPr>
        <p:blipFill rotWithShape="1">
          <a:blip r:embed="rId5">
            <a:alphaModFix/>
          </a:blip>
          <a:srcRect b="0" l="0" r="0" t="0"/>
          <a:stretch/>
        </p:blipFill>
        <p:spPr>
          <a:xfrm>
            <a:off x="8487900" y="2332402"/>
            <a:ext cx="1545600" cy="219319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5c24bc910c_2_0"/>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33" name="Google Shape;233;g35c24bc910c_2_0"/>
          <p:cNvPicPr preferRelativeResize="0"/>
          <p:nvPr/>
        </p:nvPicPr>
        <p:blipFill rotWithShape="1">
          <a:blip r:embed="rId3">
            <a:alphaModFix/>
          </a:blip>
          <a:srcRect b="0" l="0" r="0" t="0"/>
          <a:stretch/>
        </p:blipFill>
        <p:spPr>
          <a:xfrm>
            <a:off x="214677" y="168300"/>
            <a:ext cx="1218525" cy="585600"/>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34" name="Google Shape;234;g35c24bc910c_2_0"/>
          <p:cNvSpPr txBox="1"/>
          <p:nvPr/>
        </p:nvSpPr>
        <p:spPr>
          <a:xfrm>
            <a:off x="1593025" y="168300"/>
            <a:ext cx="91038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600"/>
              <a:buFont typeface="Arial"/>
              <a:buNone/>
            </a:pPr>
            <a:r>
              <a:rPr b="1" lang="en-US" sz="3000">
                <a:solidFill>
                  <a:srgbClr val="233A44"/>
                </a:solidFill>
                <a:latin typeface="Calibri"/>
                <a:ea typeface="Calibri"/>
                <a:cs typeface="Calibri"/>
                <a:sym typeface="Calibri"/>
              </a:rPr>
              <a:t>Overview of Costs-Smart Schools Budget Breakdown</a:t>
            </a:r>
            <a:endParaRPr b="1" i="0" sz="2600" u="none" cap="none" strike="noStrike">
              <a:solidFill>
                <a:srgbClr val="233A44"/>
              </a:solidFill>
              <a:latin typeface="Calibri"/>
              <a:ea typeface="Calibri"/>
              <a:cs typeface="Calibri"/>
              <a:sym typeface="Calibri"/>
            </a:endParaRPr>
          </a:p>
        </p:txBody>
      </p:sp>
      <p:graphicFrame>
        <p:nvGraphicFramePr>
          <p:cNvPr id="235" name="Google Shape;235;g35c24bc910c_2_0"/>
          <p:cNvGraphicFramePr/>
          <p:nvPr/>
        </p:nvGraphicFramePr>
        <p:xfrm>
          <a:off x="413438" y="1857975"/>
          <a:ext cx="3000000" cy="3000000"/>
        </p:xfrm>
        <a:graphic>
          <a:graphicData uri="http://schemas.openxmlformats.org/drawingml/2006/table">
            <a:tbl>
              <a:tblPr>
                <a:noFill/>
                <a:tableStyleId>{017FBB89-1C42-4505-9430-EE758D18658B}</a:tableStyleId>
              </a:tblPr>
              <a:tblGrid>
                <a:gridCol w="2329275"/>
                <a:gridCol w="2637100"/>
                <a:gridCol w="1450400"/>
                <a:gridCol w="4134200"/>
              </a:tblGrid>
              <a:tr h="351925">
                <a:tc>
                  <a:txBody>
                    <a:bodyPr/>
                    <a:lstStyle/>
                    <a:p>
                      <a:pPr indent="0" lvl="0" marL="0" rtl="0" algn="l">
                        <a:spcBef>
                          <a:spcPts val="0"/>
                        </a:spcBef>
                        <a:spcAft>
                          <a:spcPts val="0"/>
                        </a:spcAft>
                        <a:buNone/>
                      </a:pPr>
                      <a:r>
                        <a:rPr b="1" lang="en-US" sz="1850">
                          <a:latin typeface="Times New Roman"/>
                          <a:ea typeface="Times New Roman"/>
                          <a:cs typeface="Times New Roman"/>
                          <a:sym typeface="Times New Roman"/>
                        </a:rPr>
                        <a:t>Project</a:t>
                      </a:r>
                      <a:endParaRPr b="1" sz="1850">
                        <a:latin typeface="Times New Roman"/>
                        <a:ea typeface="Times New Roman"/>
                        <a:cs typeface="Times New Roman"/>
                        <a:sym typeface="Times New Roman"/>
                      </a:endParaRPr>
                    </a:p>
                  </a:txBody>
                  <a:tcPr marT="63500" marB="63500" marR="63500" marL="63500">
                    <a:solidFill>
                      <a:schemeClr val="lt2"/>
                    </a:solidFill>
                  </a:tcPr>
                </a:tc>
                <a:tc>
                  <a:txBody>
                    <a:bodyPr/>
                    <a:lstStyle/>
                    <a:p>
                      <a:pPr indent="0" lvl="0" marL="0" rtl="0" algn="l">
                        <a:spcBef>
                          <a:spcPts val="0"/>
                        </a:spcBef>
                        <a:spcAft>
                          <a:spcPts val="0"/>
                        </a:spcAft>
                        <a:buNone/>
                      </a:pPr>
                      <a:r>
                        <a:rPr b="1" lang="en-US" sz="1850">
                          <a:latin typeface="Times New Roman"/>
                          <a:ea typeface="Times New Roman"/>
                          <a:cs typeface="Times New Roman"/>
                          <a:sym typeface="Times New Roman"/>
                        </a:rPr>
                        <a:t>Area</a:t>
                      </a:r>
                      <a:endParaRPr b="1" sz="1850">
                        <a:latin typeface="Times New Roman"/>
                        <a:ea typeface="Times New Roman"/>
                        <a:cs typeface="Times New Roman"/>
                        <a:sym typeface="Times New Roman"/>
                      </a:endParaRPr>
                    </a:p>
                  </a:txBody>
                  <a:tcPr marT="63500" marB="63500" marR="63500" marL="63500">
                    <a:solidFill>
                      <a:schemeClr val="lt2"/>
                    </a:solidFill>
                  </a:tcPr>
                </a:tc>
                <a:tc>
                  <a:txBody>
                    <a:bodyPr/>
                    <a:lstStyle/>
                    <a:p>
                      <a:pPr indent="0" lvl="0" marL="0" rtl="0" algn="l">
                        <a:spcBef>
                          <a:spcPts val="0"/>
                        </a:spcBef>
                        <a:spcAft>
                          <a:spcPts val="0"/>
                        </a:spcAft>
                        <a:buNone/>
                      </a:pPr>
                      <a:r>
                        <a:rPr b="1" lang="en-US" sz="1850">
                          <a:latin typeface="Times New Roman"/>
                          <a:ea typeface="Times New Roman"/>
                          <a:cs typeface="Times New Roman"/>
                          <a:sym typeface="Times New Roman"/>
                        </a:rPr>
                        <a:t>Cost</a:t>
                      </a:r>
                      <a:endParaRPr b="1" sz="1850">
                        <a:latin typeface="Times New Roman"/>
                        <a:ea typeface="Times New Roman"/>
                        <a:cs typeface="Times New Roman"/>
                        <a:sym typeface="Times New Roman"/>
                      </a:endParaRPr>
                    </a:p>
                  </a:txBody>
                  <a:tcPr marT="63500" marB="63500" marR="63500" marL="63500">
                    <a:solidFill>
                      <a:schemeClr val="lt2"/>
                    </a:solidFill>
                  </a:tcPr>
                </a:tc>
                <a:tc>
                  <a:txBody>
                    <a:bodyPr/>
                    <a:lstStyle/>
                    <a:p>
                      <a:pPr indent="0" lvl="0" marL="0" rtl="0" algn="l">
                        <a:spcBef>
                          <a:spcPts val="0"/>
                        </a:spcBef>
                        <a:spcAft>
                          <a:spcPts val="0"/>
                        </a:spcAft>
                        <a:buNone/>
                      </a:pPr>
                      <a:r>
                        <a:rPr b="1" lang="en-US" sz="1850">
                          <a:latin typeface="Times New Roman"/>
                          <a:ea typeface="Times New Roman"/>
                          <a:cs typeface="Times New Roman"/>
                          <a:sym typeface="Times New Roman"/>
                        </a:rPr>
                        <a:t>Recurring Costs*</a:t>
                      </a:r>
                      <a:endParaRPr b="1" sz="1850">
                        <a:latin typeface="Times New Roman"/>
                        <a:ea typeface="Times New Roman"/>
                        <a:cs typeface="Times New Roman"/>
                        <a:sym typeface="Times New Roman"/>
                      </a:endParaRPr>
                    </a:p>
                  </a:txBody>
                  <a:tcPr marT="63500" marB="63500" marR="63500" marL="63500">
                    <a:solidFill>
                      <a:schemeClr val="lt2"/>
                    </a:solidFill>
                  </a:tcPr>
                </a:tc>
              </a:tr>
              <a:tr h="12700">
                <a:tc>
                  <a:txBody>
                    <a:bodyPr/>
                    <a:lstStyle/>
                    <a:p>
                      <a:pPr indent="0" lvl="0" marL="0" rtl="0" algn="l">
                        <a:spcBef>
                          <a:spcPts val="0"/>
                        </a:spcBef>
                        <a:spcAft>
                          <a:spcPts val="0"/>
                        </a:spcAft>
                        <a:buNone/>
                      </a:pPr>
                      <a:r>
                        <a:rPr b="1" lang="en-US" sz="1850">
                          <a:latin typeface="Times New Roman"/>
                          <a:ea typeface="Times New Roman"/>
                          <a:cs typeface="Times New Roman"/>
                          <a:sym typeface="Times New Roman"/>
                        </a:rPr>
                        <a:t>Wireless Upgrade</a:t>
                      </a:r>
                      <a:endParaRPr b="1" sz="185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850">
                          <a:latin typeface="Times New Roman"/>
                          <a:ea typeface="Times New Roman"/>
                          <a:cs typeface="Times New Roman"/>
                          <a:sym typeface="Times New Roman"/>
                        </a:rPr>
                        <a:t>School Connectivity</a:t>
                      </a:r>
                      <a:endParaRPr b="1" sz="185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850">
                          <a:latin typeface="Times New Roman"/>
                          <a:ea typeface="Times New Roman"/>
                          <a:cs typeface="Times New Roman"/>
                          <a:sym typeface="Times New Roman"/>
                        </a:rPr>
                        <a:t>$</a:t>
                      </a:r>
                      <a:r>
                        <a:rPr b="1" lang="en-US" sz="1850">
                          <a:latin typeface="Times New Roman"/>
                          <a:ea typeface="Times New Roman"/>
                          <a:cs typeface="Times New Roman"/>
                          <a:sym typeface="Times New Roman"/>
                        </a:rPr>
                        <a:t>271,672.27</a:t>
                      </a:r>
                      <a:endParaRPr b="1" sz="1850">
                        <a:latin typeface="Times New Roman"/>
                        <a:ea typeface="Times New Roman"/>
                        <a:cs typeface="Times New Roman"/>
                        <a:sym typeface="Times New Roman"/>
                      </a:endParaRPr>
                    </a:p>
                  </a:txBody>
                  <a:tcPr marT="63500" marB="63500" marR="63500" marL="63500"/>
                </a:tc>
                <a:tc>
                  <a:txBody>
                    <a:bodyPr/>
                    <a:lstStyle/>
                    <a:p>
                      <a:pPr indent="-346075" lvl="0" marL="457200" rtl="0" algn="l">
                        <a:spcBef>
                          <a:spcPts val="0"/>
                        </a:spcBef>
                        <a:spcAft>
                          <a:spcPts val="0"/>
                        </a:spcAft>
                        <a:buSzPts val="1850"/>
                        <a:buFont typeface="Times New Roman"/>
                        <a:buChar char="●"/>
                      </a:pPr>
                      <a:r>
                        <a:rPr b="1" lang="en-US" sz="1850">
                          <a:latin typeface="Times New Roman"/>
                          <a:ea typeface="Times New Roman"/>
                          <a:cs typeface="Times New Roman"/>
                          <a:sym typeface="Times New Roman"/>
                        </a:rPr>
                        <a:t>$52,000 for licensing required in year 4, which will cover 3 years (years 4,5,6) </a:t>
                      </a:r>
                      <a:endParaRPr b="1" sz="1850">
                        <a:latin typeface="Times New Roman"/>
                        <a:ea typeface="Times New Roman"/>
                        <a:cs typeface="Times New Roman"/>
                        <a:sym typeface="Times New Roman"/>
                      </a:endParaRPr>
                    </a:p>
                  </a:txBody>
                  <a:tcPr marT="63500" marB="63500" marR="63500" marL="63500"/>
                </a:tc>
              </a:tr>
              <a:tr h="12700">
                <a:tc>
                  <a:txBody>
                    <a:bodyPr/>
                    <a:lstStyle/>
                    <a:p>
                      <a:pPr indent="0" lvl="0" marL="0" rtl="0" algn="l">
                        <a:spcBef>
                          <a:spcPts val="0"/>
                        </a:spcBef>
                        <a:spcAft>
                          <a:spcPts val="0"/>
                        </a:spcAft>
                        <a:buNone/>
                      </a:pPr>
                      <a:r>
                        <a:rPr b="1" lang="en-US" sz="1850">
                          <a:latin typeface="Times New Roman"/>
                          <a:ea typeface="Times New Roman"/>
                          <a:cs typeface="Times New Roman"/>
                          <a:sym typeface="Times New Roman"/>
                        </a:rPr>
                        <a:t>Security Camera Upgrade</a:t>
                      </a:r>
                      <a:endParaRPr b="1" sz="185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850">
                          <a:latin typeface="Times New Roman"/>
                          <a:ea typeface="Times New Roman"/>
                          <a:cs typeface="Times New Roman"/>
                          <a:sym typeface="Times New Roman"/>
                        </a:rPr>
                        <a:t>High-Tech Security Feature</a:t>
                      </a:r>
                      <a:endParaRPr b="1" sz="185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850">
                          <a:latin typeface="Times New Roman"/>
                          <a:ea typeface="Times New Roman"/>
                          <a:cs typeface="Times New Roman"/>
                          <a:sym typeface="Times New Roman"/>
                        </a:rPr>
                        <a:t>$</a:t>
                      </a:r>
                      <a:r>
                        <a:rPr b="1" lang="en-US" sz="1850">
                          <a:latin typeface="Times New Roman"/>
                          <a:ea typeface="Times New Roman"/>
                          <a:cs typeface="Times New Roman"/>
                          <a:sym typeface="Times New Roman"/>
                        </a:rPr>
                        <a:t>619,977.00</a:t>
                      </a:r>
                      <a:endParaRPr b="1" sz="1850">
                        <a:latin typeface="Times New Roman"/>
                        <a:ea typeface="Times New Roman"/>
                        <a:cs typeface="Times New Roman"/>
                        <a:sym typeface="Times New Roman"/>
                      </a:endParaRPr>
                    </a:p>
                  </a:txBody>
                  <a:tcPr marT="63500" marB="63500" marR="63500" marL="63500"/>
                </a:tc>
                <a:tc>
                  <a:txBody>
                    <a:bodyPr/>
                    <a:lstStyle/>
                    <a:p>
                      <a:pPr indent="-346075" lvl="0" marL="457200" rtl="0" algn="l">
                        <a:spcBef>
                          <a:spcPts val="0"/>
                        </a:spcBef>
                        <a:spcAft>
                          <a:spcPts val="0"/>
                        </a:spcAft>
                        <a:buSzPts val="1850"/>
                        <a:buFont typeface="Times New Roman"/>
                        <a:buChar char="●"/>
                      </a:pPr>
                      <a:r>
                        <a:rPr b="1" lang="en-US" sz="1850">
                          <a:latin typeface="Times New Roman"/>
                          <a:ea typeface="Times New Roman"/>
                          <a:cs typeface="Times New Roman"/>
                          <a:sym typeface="Times New Roman"/>
                        </a:rPr>
                        <a:t>Firmware-Every 3-5 years,</a:t>
                      </a:r>
                      <a:endParaRPr b="1" sz="1850">
                        <a:latin typeface="Times New Roman"/>
                        <a:ea typeface="Times New Roman"/>
                        <a:cs typeface="Times New Roman"/>
                        <a:sym typeface="Times New Roman"/>
                      </a:endParaRPr>
                    </a:p>
                    <a:p>
                      <a:pPr indent="0" lvl="0" marL="457200" rtl="0" algn="l">
                        <a:spcBef>
                          <a:spcPts val="0"/>
                        </a:spcBef>
                        <a:spcAft>
                          <a:spcPts val="0"/>
                        </a:spcAft>
                        <a:buNone/>
                      </a:pPr>
                      <a:r>
                        <a:rPr b="1" lang="en-US" sz="1850">
                          <a:latin typeface="Times New Roman"/>
                          <a:ea typeface="Times New Roman"/>
                          <a:cs typeface="Times New Roman"/>
                          <a:sym typeface="Times New Roman"/>
                        </a:rPr>
                        <a:t>$25/camera </a:t>
                      </a:r>
                      <a:endParaRPr b="1" sz="1850">
                        <a:latin typeface="Times New Roman"/>
                        <a:ea typeface="Times New Roman"/>
                        <a:cs typeface="Times New Roman"/>
                        <a:sym typeface="Times New Roman"/>
                      </a:endParaRPr>
                    </a:p>
                  </a:txBody>
                  <a:tcPr marT="63500" marB="63500" marR="63500" marL="63500"/>
                </a:tc>
              </a:tr>
              <a:tr h="374975">
                <a:tc>
                  <a:txBody>
                    <a:bodyPr/>
                    <a:lstStyle/>
                    <a:p>
                      <a:pPr indent="0" lvl="0" marL="0" rtl="0" algn="l">
                        <a:spcBef>
                          <a:spcPts val="0"/>
                        </a:spcBef>
                        <a:spcAft>
                          <a:spcPts val="0"/>
                        </a:spcAft>
                        <a:buNone/>
                      </a:pPr>
                      <a:r>
                        <a:rPr b="1" lang="en-US" sz="1850">
                          <a:latin typeface="Times New Roman"/>
                          <a:ea typeface="Times New Roman"/>
                          <a:cs typeface="Times New Roman"/>
                          <a:sym typeface="Times New Roman"/>
                        </a:rPr>
                        <a:t>Security Door Access Upgrade</a:t>
                      </a:r>
                      <a:endParaRPr b="1" sz="185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850">
                          <a:latin typeface="Times New Roman"/>
                          <a:ea typeface="Times New Roman"/>
                          <a:cs typeface="Times New Roman"/>
                          <a:sym typeface="Times New Roman"/>
                        </a:rPr>
                        <a:t>High-Tech Security Feature</a:t>
                      </a:r>
                      <a:endParaRPr b="1" sz="185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850">
                          <a:latin typeface="Times New Roman"/>
                          <a:ea typeface="Times New Roman"/>
                          <a:cs typeface="Times New Roman"/>
                          <a:sym typeface="Times New Roman"/>
                        </a:rPr>
                        <a:t>$100,017.50</a:t>
                      </a:r>
                      <a:endParaRPr b="1" sz="1850">
                        <a:latin typeface="Times New Roman"/>
                        <a:ea typeface="Times New Roman"/>
                        <a:cs typeface="Times New Roman"/>
                        <a:sym typeface="Times New Roman"/>
                      </a:endParaRPr>
                    </a:p>
                  </a:txBody>
                  <a:tcPr marT="63500" marB="63500" marR="63500" marL="63500"/>
                </a:tc>
                <a:tc>
                  <a:txBody>
                    <a:bodyPr/>
                    <a:lstStyle/>
                    <a:p>
                      <a:pPr indent="-346075" lvl="0" marL="457200" rtl="0" algn="l">
                        <a:spcBef>
                          <a:spcPts val="0"/>
                        </a:spcBef>
                        <a:spcAft>
                          <a:spcPts val="0"/>
                        </a:spcAft>
                        <a:buSzPts val="1850"/>
                        <a:buFont typeface="Times New Roman"/>
                        <a:buChar char="●"/>
                      </a:pPr>
                      <a:r>
                        <a:rPr b="1" lang="en-US" sz="1850">
                          <a:latin typeface="Times New Roman"/>
                          <a:ea typeface="Times New Roman"/>
                          <a:cs typeface="Times New Roman"/>
                          <a:sym typeface="Times New Roman"/>
                        </a:rPr>
                        <a:t>No cost</a:t>
                      </a:r>
                      <a:endParaRPr b="1" sz="1850">
                        <a:latin typeface="Times New Roman"/>
                        <a:ea typeface="Times New Roman"/>
                        <a:cs typeface="Times New Roman"/>
                        <a:sym typeface="Times New Roman"/>
                      </a:endParaRPr>
                    </a:p>
                  </a:txBody>
                  <a:tcPr marT="63500" marB="63500" marR="63500" marL="63500"/>
                </a:tc>
              </a:tr>
            </a:tbl>
          </a:graphicData>
        </a:graphic>
      </p:graphicFrame>
      <p:sp>
        <p:nvSpPr>
          <p:cNvPr id="236" name="Google Shape;236;g35c24bc910c_2_0"/>
          <p:cNvSpPr txBox="1"/>
          <p:nvPr/>
        </p:nvSpPr>
        <p:spPr>
          <a:xfrm>
            <a:off x="337675" y="5033625"/>
            <a:ext cx="10948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2100">
                <a:solidFill>
                  <a:srgbClr val="233A44"/>
                </a:solidFill>
                <a:latin typeface="Calibri"/>
                <a:ea typeface="Calibri"/>
                <a:cs typeface="Calibri"/>
                <a:sym typeface="Calibri"/>
              </a:rPr>
              <a:t>*</a:t>
            </a:r>
            <a:r>
              <a:rPr b="1" i="1" lang="en-US" sz="1800">
                <a:solidFill>
                  <a:srgbClr val="233A44"/>
                </a:solidFill>
                <a:latin typeface="Calibri"/>
                <a:ea typeface="Calibri"/>
                <a:cs typeface="Calibri"/>
                <a:sym typeface="Calibri"/>
              </a:rPr>
              <a:t> </a:t>
            </a:r>
            <a:r>
              <a:rPr b="1" i="1" lang="en-US" sz="1800">
                <a:solidFill>
                  <a:srgbClr val="233A44"/>
                </a:solidFill>
                <a:latin typeface="Calibri"/>
                <a:ea typeface="Calibri"/>
                <a:cs typeface="Calibri"/>
                <a:sym typeface="Calibri"/>
              </a:rPr>
              <a:t>Recurring costs subject to change based on MSRP at time of renewal.</a:t>
            </a:r>
            <a:endParaRPr b="1" i="1" sz="1800">
              <a:solidFill>
                <a:srgbClr val="233A44"/>
              </a:solidFill>
              <a:latin typeface="Calibri"/>
              <a:ea typeface="Calibri"/>
              <a:cs typeface="Calibri"/>
              <a:sym typeface="Calibri"/>
            </a:endParaRPr>
          </a:p>
          <a:p>
            <a:pPr indent="0" lvl="0" marL="0" rtl="0" algn="l">
              <a:spcBef>
                <a:spcPts val="0"/>
              </a:spcBef>
              <a:spcAft>
                <a:spcPts val="0"/>
              </a:spcAft>
              <a:buNone/>
            </a:pPr>
            <a:r>
              <a:rPr b="1" i="1" lang="en-US" sz="1800">
                <a:solidFill>
                  <a:srgbClr val="233A44"/>
                </a:solidFill>
                <a:latin typeface="Calibri"/>
                <a:ea typeface="Calibri"/>
                <a:cs typeface="Calibri"/>
                <a:sym typeface="Calibri"/>
              </a:rPr>
              <a:t>**Itemized List by parts and costs, can be found here in the </a:t>
            </a:r>
            <a:r>
              <a:rPr b="1" i="1" lang="en-US" sz="1800" u="sng">
                <a:solidFill>
                  <a:schemeClr val="hlink"/>
                </a:solidFill>
                <a:latin typeface="Calibri"/>
                <a:ea typeface="Calibri"/>
                <a:cs typeface="Calibri"/>
                <a:sym typeface="Calibri"/>
                <a:hlinkClick r:id="rId4"/>
              </a:rPr>
              <a:t>Smart Schools Investment Plan</a:t>
            </a:r>
            <a:endParaRPr i="1"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35b2aeca44e_0_9"/>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42" name="Google Shape;242;g35b2aeca44e_0_9"/>
          <p:cNvPicPr preferRelativeResize="0"/>
          <p:nvPr/>
        </p:nvPicPr>
        <p:blipFill rotWithShape="1">
          <a:blip r:embed="rId3">
            <a:alphaModFix/>
          </a:blip>
          <a:srcRect b="0" l="0" r="0" t="0"/>
          <a:stretch/>
        </p:blipFill>
        <p:spPr>
          <a:xfrm>
            <a:off x="214677" y="168300"/>
            <a:ext cx="1218525" cy="585600"/>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43" name="Google Shape;243;g35b2aeca44e_0_9"/>
          <p:cNvSpPr txBox="1"/>
          <p:nvPr/>
        </p:nvSpPr>
        <p:spPr>
          <a:xfrm>
            <a:off x="1593025" y="168300"/>
            <a:ext cx="91038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600"/>
              <a:buFont typeface="Arial"/>
              <a:buNone/>
            </a:pPr>
            <a:r>
              <a:rPr b="1" lang="en-US" sz="3000">
                <a:solidFill>
                  <a:srgbClr val="233A44"/>
                </a:solidFill>
                <a:latin typeface="Calibri"/>
                <a:ea typeface="Calibri"/>
                <a:cs typeface="Calibri"/>
                <a:sym typeface="Calibri"/>
              </a:rPr>
              <a:t>Overview of Costs-Smart Schools Budget Breakdown</a:t>
            </a:r>
            <a:endParaRPr b="1" i="0" sz="2600" u="none" cap="none" strike="noStrike">
              <a:solidFill>
                <a:srgbClr val="233A44"/>
              </a:solidFill>
              <a:latin typeface="Calibri"/>
              <a:ea typeface="Calibri"/>
              <a:cs typeface="Calibri"/>
              <a:sym typeface="Calibri"/>
            </a:endParaRPr>
          </a:p>
        </p:txBody>
      </p:sp>
      <p:graphicFrame>
        <p:nvGraphicFramePr>
          <p:cNvPr id="244" name="Google Shape;244;g35b2aeca44e_0_9"/>
          <p:cNvGraphicFramePr/>
          <p:nvPr/>
        </p:nvGraphicFramePr>
        <p:xfrm>
          <a:off x="333775" y="1145175"/>
          <a:ext cx="3000000" cy="3000000"/>
        </p:xfrm>
        <a:graphic>
          <a:graphicData uri="http://schemas.openxmlformats.org/drawingml/2006/table">
            <a:tbl>
              <a:tblPr>
                <a:noFill/>
                <a:tableStyleId>{017FBB89-1C42-4505-9430-EE758D18658B}</a:tableStyleId>
              </a:tblPr>
              <a:tblGrid>
                <a:gridCol w="2329275"/>
                <a:gridCol w="2637100"/>
                <a:gridCol w="1450400"/>
                <a:gridCol w="4412625"/>
              </a:tblGrid>
              <a:tr h="351925">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Project</a:t>
                      </a:r>
                      <a:endParaRPr b="1" sz="1600">
                        <a:latin typeface="Times New Roman"/>
                        <a:ea typeface="Times New Roman"/>
                        <a:cs typeface="Times New Roman"/>
                        <a:sym typeface="Times New Roman"/>
                      </a:endParaRPr>
                    </a:p>
                  </a:txBody>
                  <a:tcPr marT="63500" marB="63500" marR="63500" marL="63500">
                    <a:solidFill>
                      <a:schemeClr val="lt2"/>
                    </a:solidFill>
                  </a:tcPr>
                </a:tc>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Area</a:t>
                      </a:r>
                      <a:endParaRPr b="1" sz="1600">
                        <a:latin typeface="Times New Roman"/>
                        <a:ea typeface="Times New Roman"/>
                        <a:cs typeface="Times New Roman"/>
                        <a:sym typeface="Times New Roman"/>
                      </a:endParaRPr>
                    </a:p>
                  </a:txBody>
                  <a:tcPr marT="63500" marB="63500" marR="63500" marL="63500">
                    <a:solidFill>
                      <a:schemeClr val="lt2"/>
                    </a:solidFill>
                  </a:tcPr>
                </a:tc>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Cost</a:t>
                      </a:r>
                      <a:endParaRPr b="1" sz="1600">
                        <a:latin typeface="Times New Roman"/>
                        <a:ea typeface="Times New Roman"/>
                        <a:cs typeface="Times New Roman"/>
                        <a:sym typeface="Times New Roman"/>
                      </a:endParaRPr>
                    </a:p>
                  </a:txBody>
                  <a:tcPr marT="63500" marB="63500" marR="63500" marL="63500">
                    <a:solidFill>
                      <a:schemeClr val="lt2"/>
                    </a:solidFill>
                  </a:tcPr>
                </a:tc>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Recurring Costs*</a:t>
                      </a:r>
                      <a:endParaRPr b="1" sz="1600">
                        <a:latin typeface="Times New Roman"/>
                        <a:ea typeface="Times New Roman"/>
                        <a:cs typeface="Times New Roman"/>
                        <a:sym typeface="Times New Roman"/>
                      </a:endParaRPr>
                    </a:p>
                  </a:txBody>
                  <a:tcPr marT="63500" marB="63500" marR="63500" marL="63500">
                    <a:solidFill>
                      <a:schemeClr val="lt2"/>
                    </a:solidFill>
                  </a:tcPr>
                </a:tc>
              </a:tr>
              <a:tr h="12700">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Phone System Upgrade</a:t>
                      </a:r>
                      <a:endParaRPr b="1" sz="16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High-Tech Security Feature</a:t>
                      </a:r>
                      <a:endParaRPr b="1" sz="16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$235,364.58</a:t>
                      </a:r>
                      <a:endParaRPr b="1" sz="1600">
                        <a:latin typeface="Times New Roman"/>
                        <a:ea typeface="Times New Roman"/>
                        <a:cs typeface="Times New Roman"/>
                        <a:sym typeface="Times New Roman"/>
                      </a:endParaRPr>
                    </a:p>
                  </a:txBody>
                  <a:tcPr marT="63500" marB="63500" marR="63500" marL="63500"/>
                </a:tc>
                <a:tc>
                  <a:txBody>
                    <a:bodyPr/>
                    <a:lstStyle/>
                    <a:p>
                      <a:pPr indent="-330200" lvl="0" marL="457200" rtl="0" algn="l">
                        <a:spcBef>
                          <a:spcPts val="0"/>
                        </a:spcBef>
                        <a:spcAft>
                          <a:spcPts val="0"/>
                        </a:spcAft>
                        <a:buClr>
                          <a:schemeClr val="dk1"/>
                        </a:buClr>
                        <a:buSzPts val="1600"/>
                        <a:buFont typeface="Times New Roman"/>
                        <a:buChar char="●"/>
                      </a:pPr>
                      <a:r>
                        <a:rPr b="1" lang="en-US" sz="1600">
                          <a:solidFill>
                            <a:schemeClr val="dk1"/>
                          </a:solidFill>
                          <a:latin typeface="Times New Roman"/>
                          <a:ea typeface="Times New Roman"/>
                          <a:cs typeface="Times New Roman"/>
                          <a:sym typeface="Times New Roman"/>
                        </a:rPr>
                        <a:t>$32,000 for licensing required in year 4, which will cover 3 years (years 4,5,6) </a:t>
                      </a:r>
                      <a:endParaRPr b="1"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$9,000 for maintenance required in year 2 (handsets)</a:t>
                      </a:r>
                      <a:endParaRPr b="1"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$600 for maintenance required in year  4 (voice gateways)</a:t>
                      </a:r>
                      <a:endParaRPr b="1" sz="1600">
                        <a:latin typeface="Times New Roman"/>
                        <a:ea typeface="Times New Roman"/>
                        <a:cs typeface="Times New Roman"/>
                        <a:sym typeface="Times New Roman"/>
                      </a:endParaRPr>
                    </a:p>
                  </a:txBody>
                  <a:tcPr marT="63500" marB="63500" marR="63500" marL="63500"/>
                </a:tc>
              </a:tr>
              <a:tr h="12700">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Cabling Upgrade</a:t>
                      </a:r>
                      <a:endParaRPr b="1" sz="16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High-Tech Security Feature</a:t>
                      </a:r>
                      <a:endParaRPr b="1" sz="16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$339,114.99</a:t>
                      </a:r>
                      <a:endParaRPr b="1" sz="1600">
                        <a:latin typeface="Times New Roman"/>
                        <a:ea typeface="Times New Roman"/>
                        <a:cs typeface="Times New Roman"/>
                        <a:sym typeface="Times New Roman"/>
                      </a:endParaRPr>
                    </a:p>
                  </a:txBody>
                  <a:tcPr marT="63500" marB="63500" marR="63500" marL="63500"/>
                </a:tc>
                <a:tc>
                  <a:txBody>
                    <a:bodyPr/>
                    <a:lstStyle/>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No cost</a:t>
                      </a:r>
                      <a:endParaRPr b="1" sz="1600">
                        <a:latin typeface="Times New Roman"/>
                        <a:ea typeface="Times New Roman"/>
                        <a:cs typeface="Times New Roman"/>
                        <a:sym typeface="Times New Roman"/>
                      </a:endParaRPr>
                    </a:p>
                  </a:txBody>
                  <a:tcPr marT="63500" marB="63500" marR="63500" marL="63500"/>
                </a:tc>
              </a:tr>
              <a:tr h="649025">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PA System/Clocks Upgrade</a:t>
                      </a:r>
                      <a:endParaRPr b="1" sz="16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High-Tech Security Feature</a:t>
                      </a:r>
                      <a:endParaRPr b="1" sz="16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$202,718.27</a:t>
                      </a:r>
                      <a:endParaRPr b="1" sz="1600">
                        <a:latin typeface="Times New Roman"/>
                        <a:ea typeface="Times New Roman"/>
                        <a:cs typeface="Times New Roman"/>
                        <a:sym typeface="Times New Roman"/>
                      </a:endParaRPr>
                    </a:p>
                  </a:txBody>
                  <a:tcPr marT="63500" marB="63500" marR="63500" marL="63500"/>
                </a:tc>
                <a:tc>
                  <a:txBody>
                    <a:bodyPr/>
                    <a:lstStyle/>
                    <a:p>
                      <a:pPr indent="-330200" lvl="0" marL="457200" rtl="0" algn="l">
                        <a:spcBef>
                          <a:spcPts val="0"/>
                        </a:spcBef>
                        <a:spcAft>
                          <a:spcPts val="0"/>
                        </a:spcAft>
                        <a:buClr>
                          <a:schemeClr val="dk1"/>
                        </a:buClr>
                        <a:buSzPts val="1600"/>
                        <a:buFont typeface="Times New Roman"/>
                        <a:buChar char="●"/>
                      </a:pPr>
                      <a:r>
                        <a:rPr b="1" lang="en-US" sz="1600">
                          <a:solidFill>
                            <a:schemeClr val="dk1"/>
                          </a:solidFill>
                          <a:latin typeface="Times New Roman"/>
                          <a:ea typeface="Times New Roman"/>
                          <a:cs typeface="Times New Roman"/>
                          <a:sym typeface="Times New Roman"/>
                        </a:rPr>
                        <a:t>$19,000 for Singlewire licensing required in year 4, which will cover 3 years (years 4,5,6)</a:t>
                      </a:r>
                      <a:br>
                        <a:rPr b="1" lang="en-US" sz="1600">
                          <a:solidFill>
                            <a:schemeClr val="dk1"/>
                          </a:solidFill>
                          <a:latin typeface="Times New Roman"/>
                          <a:ea typeface="Times New Roman"/>
                          <a:cs typeface="Times New Roman"/>
                          <a:sym typeface="Times New Roman"/>
                        </a:rPr>
                      </a:br>
                      <a:r>
                        <a:rPr b="1" lang="en-US" sz="1600">
                          <a:solidFill>
                            <a:schemeClr val="dk1"/>
                          </a:solidFill>
                          <a:latin typeface="Times New Roman"/>
                          <a:ea typeface="Times New Roman"/>
                          <a:cs typeface="Times New Roman"/>
                          <a:sym typeface="Times New Roman"/>
                        </a:rPr>
                        <a:t> </a:t>
                      </a:r>
                      <a:endParaRPr b="1"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b="1" lang="en-US" sz="1600">
                          <a:solidFill>
                            <a:schemeClr val="dk1"/>
                          </a:solidFill>
                          <a:latin typeface="Times New Roman"/>
                          <a:ea typeface="Times New Roman"/>
                          <a:cs typeface="Times New Roman"/>
                          <a:sym typeface="Times New Roman"/>
                        </a:rPr>
                        <a:t>$11,000 for Redsky E911 licensing required in year 4, which will cover 3 years (years 4,5,6) </a:t>
                      </a:r>
                      <a:endParaRPr b="1" sz="1600">
                        <a:latin typeface="Times New Roman"/>
                        <a:ea typeface="Times New Roman"/>
                        <a:cs typeface="Times New Roman"/>
                        <a:sym typeface="Times New Roman"/>
                      </a:endParaRPr>
                    </a:p>
                  </a:txBody>
                  <a:tcPr marT="63500" marB="63500" marR="63500" marL="63500"/>
                </a:tc>
              </a:tr>
              <a:tr h="12700">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SSIP Total</a:t>
                      </a:r>
                      <a:endParaRPr b="1" sz="16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Total</a:t>
                      </a:r>
                      <a:endParaRPr b="1" sz="16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$1,771.233.00</a:t>
                      </a:r>
                      <a:endParaRPr b="1" sz="16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b="1" sz="1600">
                        <a:latin typeface="Times New Roman"/>
                        <a:ea typeface="Times New Roman"/>
                        <a:cs typeface="Times New Roman"/>
                        <a:sym typeface="Times New Roman"/>
                      </a:endParaRPr>
                    </a:p>
                  </a:txBody>
                  <a:tcPr marT="63500" marB="63500" marR="63500" marL="63500">
                    <a:solidFill>
                      <a:srgbClr val="222222"/>
                    </a:solidFill>
                  </a:tcPr>
                </a:tc>
              </a:tr>
            </a:tbl>
          </a:graphicData>
        </a:graphic>
      </p:graphicFrame>
      <p:sp>
        <p:nvSpPr>
          <p:cNvPr id="245" name="Google Shape;245;g35b2aeca44e_0_9"/>
          <p:cNvSpPr txBox="1"/>
          <p:nvPr/>
        </p:nvSpPr>
        <p:spPr>
          <a:xfrm>
            <a:off x="214675" y="5494925"/>
            <a:ext cx="10948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2100">
                <a:solidFill>
                  <a:srgbClr val="233A44"/>
                </a:solidFill>
                <a:latin typeface="Calibri"/>
                <a:ea typeface="Calibri"/>
                <a:cs typeface="Calibri"/>
                <a:sym typeface="Calibri"/>
              </a:rPr>
              <a:t>*</a:t>
            </a:r>
            <a:r>
              <a:rPr b="1" i="1" lang="en-US" sz="1800">
                <a:solidFill>
                  <a:srgbClr val="233A44"/>
                </a:solidFill>
                <a:latin typeface="Calibri"/>
                <a:ea typeface="Calibri"/>
                <a:cs typeface="Calibri"/>
                <a:sym typeface="Calibri"/>
              </a:rPr>
              <a:t> Recurring costs subject to change based on MSRP at time of renewal.</a:t>
            </a:r>
            <a:endParaRPr b="1" i="1" sz="1800">
              <a:solidFill>
                <a:srgbClr val="233A44"/>
              </a:solidFill>
              <a:latin typeface="Calibri"/>
              <a:ea typeface="Calibri"/>
              <a:cs typeface="Calibri"/>
              <a:sym typeface="Calibri"/>
            </a:endParaRPr>
          </a:p>
          <a:p>
            <a:pPr indent="0" lvl="0" marL="0" rtl="0" algn="l">
              <a:spcBef>
                <a:spcPts val="0"/>
              </a:spcBef>
              <a:spcAft>
                <a:spcPts val="0"/>
              </a:spcAft>
              <a:buNone/>
            </a:pPr>
            <a:r>
              <a:rPr b="1" i="1" lang="en-US" sz="1800">
                <a:solidFill>
                  <a:srgbClr val="233A44"/>
                </a:solidFill>
                <a:latin typeface="Calibri"/>
                <a:ea typeface="Calibri"/>
                <a:cs typeface="Calibri"/>
                <a:sym typeface="Calibri"/>
              </a:rPr>
              <a:t>**Itemized List by parts and costs, can be found here in the </a:t>
            </a:r>
            <a:r>
              <a:rPr b="1" i="1" lang="en-US" sz="1800" u="sng">
                <a:solidFill>
                  <a:schemeClr val="hlink"/>
                </a:solidFill>
                <a:latin typeface="Calibri"/>
                <a:ea typeface="Calibri"/>
                <a:cs typeface="Calibri"/>
                <a:sym typeface="Calibri"/>
                <a:hlinkClick r:id="rId4"/>
              </a:rPr>
              <a:t>Smart Schools Investment Plan</a:t>
            </a:r>
            <a:endParaRPr i="1"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4"/>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51" name="Google Shape;251;p24"/>
          <p:cNvPicPr preferRelativeResize="0"/>
          <p:nvPr/>
        </p:nvPicPr>
        <p:blipFill rotWithShape="1">
          <a:blip r:embed="rId3">
            <a:alphaModFix/>
          </a:blip>
          <a:srcRect b="0" l="0" r="0" t="0"/>
          <a:stretch/>
        </p:blipFill>
        <p:spPr>
          <a:xfrm>
            <a:off x="97999" y="1727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
        <p:nvSpPr>
          <p:cNvPr id="252" name="Google Shape;252;p24"/>
          <p:cNvSpPr txBox="1"/>
          <p:nvPr/>
        </p:nvSpPr>
        <p:spPr>
          <a:xfrm>
            <a:off x="340125" y="-516100"/>
            <a:ext cx="11730300" cy="143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700"/>
              <a:buFont typeface="Arial"/>
              <a:buNone/>
            </a:pPr>
            <a:br>
              <a:rPr b="0" i="0" lang="en-US" sz="2700" u="none" cap="none" strike="noStrike">
                <a:solidFill>
                  <a:srgbClr val="000000"/>
                </a:solidFill>
                <a:latin typeface="Arial"/>
                <a:ea typeface="Arial"/>
                <a:cs typeface="Arial"/>
                <a:sym typeface="Arial"/>
              </a:rPr>
            </a:br>
            <a:br>
              <a:rPr b="0" i="0" lang="en-US" sz="2700" u="none" cap="none" strike="noStrike">
                <a:solidFill>
                  <a:srgbClr val="000000"/>
                </a:solidFill>
                <a:latin typeface="Arial"/>
                <a:ea typeface="Arial"/>
                <a:cs typeface="Arial"/>
                <a:sym typeface="Arial"/>
              </a:rPr>
            </a:br>
            <a:r>
              <a:rPr lang="en-US" sz="2400" u="sng">
                <a:latin typeface="Times New Roman"/>
                <a:ea typeface="Times New Roman"/>
                <a:cs typeface="Times New Roman"/>
                <a:sym typeface="Times New Roman"/>
              </a:rPr>
              <a:t>Timeline</a:t>
            </a:r>
            <a:br>
              <a:rPr i="0" lang="en-US" sz="2400" u="sng" cap="none" strike="noStrike">
                <a:solidFill>
                  <a:srgbClr val="000000"/>
                </a:solidFill>
                <a:latin typeface="Times New Roman"/>
                <a:ea typeface="Times New Roman"/>
                <a:cs typeface="Times New Roman"/>
                <a:sym typeface="Times New Roman"/>
              </a:rPr>
            </a:br>
            <a:endParaRPr i="0" sz="2400" u="none" cap="none" strike="noStrike">
              <a:solidFill>
                <a:srgbClr val="000000"/>
              </a:solidFill>
              <a:latin typeface="Times New Roman"/>
              <a:ea typeface="Times New Roman"/>
              <a:cs typeface="Times New Roman"/>
              <a:sym typeface="Times New Roman"/>
            </a:endParaRPr>
          </a:p>
          <a:p>
            <a:pPr indent="-374650" lvl="0" marL="457200" marR="0" rtl="0" algn="l">
              <a:lnSpc>
                <a:spcPct val="100000"/>
              </a:lnSpc>
              <a:spcBef>
                <a:spcPts val="0"/>
              </a:spcBef>
              <a:spcAft>
                <a:spcPts val="0"/>
              </a:spcAft>
              <a:buClr>
                <a:srgbClr val="000000"/>
              </a:buClr>
              <a:buSzPts val="2300"/>
              <a:buFont typeface="Times New Roman"/>
              <a:buAutoNum type="arabicPeriod"/>
            </a:pPr>
            <a:r>
              <a:rPr lang="en-US" sz="2300">
                <a:latin typeface="Times New Roman"/>
                <a:ea typeface="Times New Roman"/>
                <a:cs typeface="Times New Roman"/>
                <a:sym typeface="Times New Roman"/>
              </a:rPr>
              <a:t>Submitted Letter of Intent &amp; </a:t>
            </a:r>
            <a:r>
              <a:rPr i="0" lang="en-US" sz="2300" u="none" cap="none" strike="noStrike">
                <a:solidFill>
                  <a:srgbClr val="000000"/>
                </a:solidFill>
                <a:latin typeface="Times New Roman"/>
                <a:ea typeface="Times New Roman"/>
                <a:cs typeface="Times New Roman"/>
                <a:sym typeface="Times New Roman"/>
              </a:rPr>
              <a:t>Received Project number from NYSED</a:t>
            </a:r>
            <a:endParaRPr i="0" sz="2300" u="none" cap="none" strike="noStrike">
              <a:solidFill>
                <a:srgbClr val="000000"/>
              </a:solidFill>
              <a:latin typeface="Times New Roman"/>
              <a:ea typeface="Times New Roman"/>
              <a:cs typeface="Times New Roman"/>
              <a:sym typeface="Times New Roman"/>
            </a:endParaRPr>
          </a:p>
          <a:p>
            <a:pPr indent="-374650" lvl="0" marL="457200" marR="0" rtl="0" algn="l">
              <a:lnSpc>
                <a:spcPct val="100000"/>
              </a:lnSpc>
              <a:spcBef>
                <a:spcPts val="0"/>
              </a:spcBef>
              <a:spcAft>
                <a:spcPts val="0"/>
              </a:spcAft>
              <a:buClr>
                <a:srgbClr val="000000"/>
              </a:buClr>
              <a:buSzPts val="2300"/>
              <a:buFont typeface="Times New Roman"/>
              <a:buAutoNum type="arabicPeriod"/>
            </a:pPr>
            <a:r>
              <a:rPr i="0" lang="en-US" sz="2300" u="none" cap="none" strike="noStrike">
                <a:solidFill>
                  <a:srgbClr val="000000"/>
                </a:solidFill>
                <a:latin typeface="Times New Roman"/>
                <a:ea typeface="Times New Roman"/>
                <a:cs typeface="Times New Roman"/>
                <a:sym typeface="Times New Roman"/>
              </a:rPr>
              <a:t>Enter</a:t>
            </a:r>
            <a:r>
              <a:rPr lang="en-US" sz="2300">
                <a:latin typeface="Times New Roman"/>
                <a:ea typeface="Times New Roman"/>
                <a:cs typeface="Times New Roman"/>
                <a:sym typeface="Times New Roman"/>
              </a:rPr>
              <a:t>ed</a:t>
            </a:r>
            <a:r>
              <a:rPr i="0" lang="en-US" sz="2300" u="none" cap="none" strike="noStrike">
                <a:solidFill>
                  <a:srgbClr val="000000"/>
                </a:solidFill>
                <a:latin typeface="Times New Roman"/>
                <a:ea typeface="Times New Roman"/>
                <a:cs typeface="Times New Roman"/>
                <a:sym typeface="Times New Roman"/>
              </a:rPr>
              <a:t> SSIP </a:t>
            </a:r>
            <a:r>
              <a:rPr i="0" lang="en-US" sz="2300" cap="none" strike="noStrike">
                <a:latin typeface="Times New Roman"/>
                <a:ea typeface="Times New Roman"/>
                <a:cs typeface="Times New Roman"/>
                <a:sym typeface="Times New Roman"/>
              </a:rPr>
              <a:t>information in the NYSED Portal. DRAFT will be on </a:t>
            </a:r>
            <a:r>
              <a:rPr lang="en-US" sz="2300" u="sng">
                <a:solidFill>
                  <a:schemeClr val="hlink"/>
                </a:solidFill>
                <a:latin typeface="Times New Roman"/>
                <a:ea typeface="Times New Roman"/>
                <a:cs typeface="Times New Roman"/>
                <a:sym typeface="Times New Roman"/>
                <a:hlinkClick r:id="rId4"/>
              </a:rPr>
              <a:t>district's website</a:t>
            </a:r>
            <a:endParaRPr i="0" sz="2300" u="none" cap="none" strike="noStrike">
              <a:solidFill>
                <a:srgbClr val="000000"/>
              </a:solidFill>
              <a:latin typeface="Times New Roman"/>
              <a:ea typeface="Times New Roman"/>
              <a:cs typeface="Times New Roman"/>
              <a:sym typeface="Times New Roman"/>
            </a:endParaRPr>
          </a:p>
          <a:p>
            <a:pPr indent="-374650" lvl="0" marL="457200" marR="0" rtl="0" algn="l">
              <a:lnSpc>
                <a:spcPct val="100000"/>
              </a:lnSpc>
              <a:spcBef>
                <a:spcPts val="0"/>
              </a:spcBef>
              <a:spcAft>
                <a:spcPts val="0"/>
              </a:spcAft>
              <a:buClr>
                <a:srgbClr val="000000"/>
              </a:buClr>
              <a:buSzPts val="2300"/>
              <a:buFont typeface="Times New Roman"/>
              <a:buAutoNum type="arabicPeriod"/>
            </a:pPr>
            <a:r>
              <a:rPr i="0" lang="en-US" sz="2300" u="none" cap="none" strike="noStrike">
                <a:solidFill>
                  <a:srgbClr val="000000"/>
                </a:solidFill>
                <a:latin typeface="Times New Roman"/>
                <a:ea typeface="Times New Roman"/>
                <a:cs typeface="Times New Roman"/>
                <a:sym typeface="Times New Roman"/>
              </a:rPr>
              <a:t>Presentations to School Board of a preliminary </a:t>
            </a:r>
            <a:r>
              <a:rPr i="0" lang="en-US" sz="2300" u="sng" cap="none" strike="noStrike">
                <a:solidFill>
                  <a:schemeClr val="hlink"/>
                </a:solidFill>
                <a:latin typeface="Times New Roman"/>
                <a:ea typeface="Times New Roman"/>
                <a:cs typeface="Times New Roman"/>
                <a:sym typeface="Times New Roman"/>
                <a:hlinkClick r:id="rId5"/>
              </a:rPr>
              <a:t>Smart Schools Investment Plan.</a:t>
            </a:r>
            <a:r>
              <a:rPr i="0" lang="en-US" sz="2300" u="none" cap="none" strike="noStrike">
                <a:solidFill>
                  <a:srgbClr val="000000"/>
                </a:solidFill>
                <a:latin typeface="Times New Roman"/>
                <a:ea typeface="Times New Roman"/>
                <a:cs typeface="Times New Roman"/>
                <a:sym typeface="Times New Roman"/>
              </a:rPr>
              <a:t>  (Over</a:t>
            </a:r>
            <a:r>
              <a:rPr lang="en-US" sz="2300">
                <a:latin typeface="Times New Roman"/>
                <a:ea typeface="Times New Roman"/>
                <a:cs typeface="Times New Roman"/>
                <a:sym typeface="Times New Roman"/>
              </a:rPr>
              <a:t>view on January 7th, 2025) </a:t>
            </a:r>
            <a:r>
              <a:rPr i="0" lang="en-US" sz="2300" u="none" cap="none" strike="noStrike">
                <a:solidFill>
                  <a:srgbClr val="000000"/>
                </a:solidFill>
                <a:latin typeface="Times New Roman"/>
                <a:ea typeface="Times New Roman"/>
                <a:cs typeface="Times New Roman"/>
                <a:sym typeface="Times New Roman"/>
              </a:rPr>
              <a:t>(May 20th 2025 Presentation) (June 24t</a:t>
            </a:r>
            <a:r>
              <a:rPr lang="en-US" sz="2300">
                <a:latin typeface="Times New Roman"/>
                <a:ea typeface="Times New Roman"/>
                <a:cs typeface="Times New Roman"/>
                <a:sym typeface="Times New Roman"/>
              </a:rPr>
              <a:t>h Public Hearing)</a:t>
            </a:r>
            <a:endParaRPr i="0" sz="2300" u="none" cap="none" strike="noStrike">
              <a:solidFill>
                <a:srgbClr val="000000"/>
              </a:solidFill>
              <a:latin typeface="Times New Roman"/>
              <a:ea typeface="Times New Roman"/>
              <a:cs typeface="Times New Roman"/>
              <a:sym typeface="Times New Roman"/>
            </a:endParaRPr>
          </a:p>
          <a:p>
            <a:pPr indent="-374650" lvl="0" marL="457200" marR="0" rtl="0" algn="l">
              <a:lnSpc>
                <a:spcPct val="100000"/>
              </a:lnSpc>
              <a:spcBef>
                <a:spcPts val="0"/>
              </a:spcBef>
              <a:spcAft>
                <a:spcPts val="0"/>
              </a:spcAft>
              <a:buClr>
                <a:srgbClr val="000000"/>
              </a:buClr>
              <a:buSzPts val="2300"/>
              <a:buFont typeface="Times New Roman"/>
              <a:buAutoNum type="arabicPeriod"/>
            </a:pPr>
            <a:r>
              <a:rPr i="0" lang="en-US" sz="2300" u="none" cap="none" strike="noStrike">
                <a:solidFill>
                  <a:srgbClr val="000000"/>
                </a:solidFill>
                <a:latin typeface="Times New Roman"/>
                <a:ea typeface="Times New Roman"/>
                <a:cs typeface="Times New Roman"/>
                <a:sym typeface="Times New Roman"/>
              </a:rPr>
              <a:t>The preliminary plan will posted on the </a:t>
            </a:r>
            <a:r>
              <a:rPr lang="en-US" sz="2300">
                <a:latin typeface="Times New Roman"/>
                <a:ea typeface="Times New Roman"/>
                <a:cs typeface="Times New Roman"/>
                <a:sym typeface="Times New Roman"/>
              </a:rPr>
              <a:t>district's website</a:t>
            </a:r>
            <a:r>
              <a:rPr lang="en-US" sz="2300">
                <a:solidFill>
                  <a:schemeClr val="dk1"/>
                </a:solidFill>
                <a:latin typeface="Times New Roman"/>
                <a:ea typeface="Times New Roman"/>
                <a:cs typeface="Times New Roman"/>
                <a:sym typeface="Times New Roman"/>
              </a:rPr>
              <a:t> </a:t>
            </a:r>
            <a:r>
              <a:rPr i="0" lang="en-US" sz="2300" u="none" cap="none" strike="noStrike">
                <a:solidFill>
                  <a:srgbClr val="000000"/>
                </a:solidFill>
                <a:latin typeface="Times New Roman"/>
                <a:ea typeface="Times New Roman"/>
                <a:cs typeface="Times New Roman"/>
                <a:sym typeface="Times New Roman"/>
              </a:rPr>
              <a:t>for at least 30 days. </a:t>
            </a:r>
            <a:endParaRPr i="0" sz="2300" u="none" cap="none" strike="noStrike">
              <a:solidFill>
                <a:srgbClr val="000000"/>
              </a:solidFill>
              <a:latin typeface="Times New Roman"/>
              <a:ea typeface="Times New Roman"/>
              <a:cs typeface="Times New Roman"/>
              <a:sym typeface="Times New Roman"/>
            </a:endParaRPr>
          </a:p>
          <a:p>
            <a:pPr indent="-374650" lvl="0" marL="457200" marR="0" rtl="0" algn="l">
              <a:lnSpc>
                <a:spcPct val="100000"/>
              </a:lnSpc>
              <a:spcBef>
                <a:spcPts val="0"/>
              </a:spcBef>
              <a:spcAft>
                <a:spcPts val="0"/>
              </a:spcAft>
              <a:buClr>
                <a:srgbClr val="000000"/>
              </a:buClr>
              <a:buSzPts val="2300"/>
              <a:buFont typeface="Times New Roman"/>
              <a:buAutoNum type="arabicPeriod"/>
            </a:pPr>
            <a:r>
              <a:rPr lang="en-US" sz="2300">
                <a:latin typeface="Times New Roman"/>
                <a:ea typeface="Times New Roman"/>
                <a:cs typeface="Times New Roman"/>
                <a:sym typeface="Times New Roman"/>
              </a:rPr>
              <a:t>An</a:t>
            </a:r>
            <a:r>
              <a:rPr i="0" lang="en-US" sz="2300" u="none" cap="none" strike="noStrike">
                <a:solidFill>
                  <a:srgbClr val="000000"/>
                </a:solidFill>
                <a:latin typeface="Times New Roman"/>
                <a:ea typeface="Times New Roman"/>
                <a:cs typeface="Times New Roman"/>
                <a:sym typeface="Times New Roman"/>
              </a:rPr>
              <a:t> email address has been se</a:t>
            </a:r>
            <a:r>
              <a:rPr lang="en-US" sz="2300">
                <a:latin typeface="Times New Roman"/>
                <a:ea typeface="Times New Roman"/>
                <a:cs typeface="Times New Roman"/>
                <a:sym typeface="Times New Roman"/>
              </a:rPr>
              <a:t>t up for</a:t>
            </a:r>
            <a:r>
              <a:rPr i="0" lang="en-US" sz="2300" u="none" cap="none" strike="noStrike">
                <a:solidFill>
                  <a:srgbClr val="000000"/>
                </a:solidFill>
                <a:latin typeface="Times New Roman"/>
                <a:ea typeface="Times New Roman"/>
                <a:cs typeface="Times New Roman"/>
                <a:sym typeface="Times New Roman"/>
              </a:rPr>
              <a:t> any written comments and/or questions </a:t>
            </a:r>
            <a:r>
              <a:rPr lang="en-US" sz="2300">
                <a:latin typeface="Times New Roman"/>
                <a:ea typeface="Times New Roman"/>
                <a:cs typeface="Times New Roman"/>
                <a:sym typeface="Times New Roman"/>
              </a:rPr>
              <a:t>about</a:t>
            </a:r>
            <a:r>
              <a:rPr i="0" lang="en-US" sz="2300" u="none" cap="none" strike="noStrike">
                <a:solidFill>
                  <a:srgbClr val="000000"/>
                </a:solidFill>
                <a:latin typeface="Times New Roman"/>
                <a:ea typeface="Times New Roman"/>
                <a:cs typeface="Times New Roman"/>
                <a:sym typeface="Times New Roman"/>
              </a:rPr>
              <a:t> the plan. They </a:t>
            </a:r>
            <a:r>
              <a:rPr lang="en-US" sz="2300">
                <a:latin typeface="Times New Roman"/>
                <a:ea typeface="Times New Roman"/>
                <a:cs typeface="Times New Roman"/>
                <a:sym typeface="Times New Roman"/>
              </a:rPr>
              <a:t>can </a:t>
            </a:r>
            <a:r>
              <a:rPr i="0" lang="en-US" sz="2300" u="none" cap="none" strike="noStrike">
                <a:solidFill>
                  <a:srgbClr val="000000"/>
                </a:solidFill>
                <a:latin typeface="Times New Roman"/>
                <a:ea typeface="Times New Roman"/>
                <a:cs typeface="Times New Roman"/>
                <a:sym typeface="Times New Roman"/>
              </a:rPr>
              <a:t>be sent</a:t>
            </a:r>
            <a:r>
              <a:rPr lang="en-US" sz="2300">
                <a:latin typeface="Times New Roman"/>
                <a:ea typeface="Times New Roman"/>
                <a:cs typeface="Times New Roman"/>
                <a:sym typeface="Times New Roman"/>
              </a:rPr>
              <a:t> to:</a:t>
            </a:r>
            <a:r>
              <a:rPr i="0" lang="en-US" sz="2300" u="none" cap="none" strike="noStrike">
                <a:solidFill>
                  <a:srgbClr val="000000"/>
                </a:solidFill>
                <a:latin typeface="Times New Roman"/>
                <a:ea typeface="Times New Roman"/>
                <a:cs typeface="Times New Roman"/>
                <a:sym typeface="Times New Roman"/>
              </a:rPr>
              <a:t> </a:t>
            </a:r>
            <a:r>
              <a:rPr lang="en-US" sz="23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SmartSchoolsInvestmentPlan@hudsoncsd.org</a:t>
            </a:r>
            <a:r>
              <a:rPr lang="en-US" sz="2300">
                <a:solidFill>
                  <a:schemeClr val="dk1"/>
                </a:solidFill>
                <a:latin typeface="Times New Roman"/>
                <a:ea typeface="Times New Roman"/>
                <a:cs typeface="Times New Roman"/>
                <a:sym typeface="Times New Roman"/>
              </a:rPr>
              <a:t> </a:t>
            </a:r>
            <a:endParaRPr i="0" sz="2300" u="none" cap="none" strike="noStrike">
              <a:solidFill>
                <a:srgbClr val="000000"/>
              </a:solidFill>
              <a:latin typeface="Times New Roman"/>
              <a:ea typeface="Times New Roman"/>
              <a:cs typeface="Times New Roman"/>
              <a:sym typeface="Times New Roman"/>
            </a:endParaRPr>
          </a:p>
          <a:p>
            <a:pPr indent="-374650" lvl="0" marL="457200" marR="0" rtl="0" algn="l">
              <a:lnSpc>
                <a:spcPct val="100000"/>
              </a:lnSpc>
              <a:spcBef>
                <a:spcPts val="0"/>
              </a:spcBef>
              <a:spcAft>
                <a:spcPts val="0"/>
              </a:spcAft>
              <a:buClr>
                <a:srgbClr val="000000"/>
              </a:buClr>
              <a:buSzPts val="2300"/>
              <a:buFont typeface="Times New Roman"/>
              <a:buAutoNum type="arabicPeriod"/>
            </a:pPr>
            <a:r>
              <a:rPr i="0" lang="en-US" sz="2300" u="none" cap="none" strike="noStrike">
                <a:solidFill>
                  <a:srgbClr val="000000"/>
                </a:solidFill>
                <a:latin typeface="Times New Roman"/>
                <a:ea typeface="Times New Roman"/>
                <a:cs typeface="Times New Roman"/>
                <a:sym typeface="Times New Roman"/>
              </a:rPr>
              <a:t>After the 30 days, the school board conducts a Public </a:t>
            </a:r>
            <a:r>
              <a:rPr lang="en-US" sz="2300">
                <a:latin typeface="Times New Roman"/>
                <a:ea typeface="Times New Roman"/>
                <a:cs typeface="Times New Roman"/>
                <a:sym typeface="Times New Roman"/>
              </a:rPr>
              <a:t>hearing</a:t>
            </a:r>
            <a:r>
              <a:rPr lang="en-US" sz="2300">
                <a:latin typeface="Times New Roman"/>
                <a:ea typeface="Times New Roman"/>
                <a:cs typeface="Times New Roman"/>
                <a:sym typeface="Times New Roman"/>
              </a:rPr>
              <a:t>, </a:t>
            </a:r>
            <a:r>
              <a:rPr lang="en-US" sz="2300">
                <a:solidFill>
                  <a:schemeClr val="dk1"/>
                </a:solidFill>
                <a:latin typeface="Times New Roman"/>
                <a:ea typeface="Times New Roman"/>
                <a:cs typeface="Times New Roman"/>
                <a:sym typeface="Times New Roman"/>
              </a:rPr>
              <a:t>(June 24th, 2025) </a:t>
            </a:r>
            <a:r>
              <a:rPr i="0" lang="en-US" sz="2300" u="none" cap="none" strike="noStrike">
                <a:solidFill>
                  <a:srgbClr val="000000"/>
                </a:solidFill>
                <a:latin typeface="Times New Roman"/>
                <a:ea typeface="Times New Roman"/>
                <a:cs typeface="Times New Roman"/>
                <a:sym typeface="Times New Roman"/>
              </a:rPr>
              <a:t>that enables stakeholders to </a:t>
            </a:r>
            <a:r>
              <a:rPr lang="en-US" sz="2300">
                <a:latin typeface="Times New Roman"/>
                <a:ea typeface="Times New Roman"/>
                <a:cs typeface="Times New Roman"/>
                <a:sym typeface="Times New Roman"/>
              </a:rPr>
              <a:t>ask questions/comments</a:t>
            </a:r>
            <a:r>
              <a:rPr i="0" lang="en-US" sz="2300" u="none" cap="none" strike="noStrike">
                <a:solidFill>
                  <a:srgbClr val="000000"/>
                </a:solidFill>
                <a:latin typeface="Times New Roman"/>
                <a:ea typeface="Times New Roman"/>
                <a:cs typeface="Times New Roman"/>
                <a:sym typeface="Times New Roman"/>
              </a:rPr>
              <a:t> </a:t>
            </a:r>
            <a:r>
              <a:rPr lang="en-US" sz="2300">
                <a:latin typeface="Times New Roman"/>
                <a:ea typeface="Times New Roman"/>
                <a:cs typeface="Times New Roman"/>
                <a:sym typeface="Times New Roman"/>
              </a:rPr>
              <a:t>about</a:t>
            </a:r>
            <a:r>
              <a:rPr i="0" lang="en-US" sz="2300" u="none" cap="none" strike="noStrike">
                <a:solidFill>
                  <a:srgbClr val="000000"/>
                </a:solidFill>
                <a:latin typeface="Times New Roman"/>
                <a:ea typeface="Times New Roman"/>
                <a:cs typeface="Times New Roman"/>
                <a:sym typeface="Times New Roman"/>
              </a:rPr>
              <a:t> the SSIP plan. The district presents final plan for school board approval. A resolution will be developed to accept the final plan.</a:t>
            </a:r>
            <a:endParaRPr i="0" sz="2300" u="none" cap="none" strike="noStrike">
              <a:solidFill>
                <a:srgbClr val="000000"/>
              </a:solidFill>
              <a:latin typeface="Times New Roman"/>
              <a:ea typeface="Times New Roman"/>
              <a:cs typeface="Times New Roman"/>
              <a:sym typeface="Times New Roman"/>
            </a:endParaRPr>
          </a:p>
          <a:p>
            <a:pPr indent="-374650" lvl="0" marL="457200" marR="0" rtl="0" algn="l">
              <a:lnSpc>
                <a:spcPct val="100000"/>
              </a:lnSpc>
              <a:spcBef>
                <a:spcPts val="0"/>
              </a:spcBef>
              <a:spcAft>
                <a:spcPts val="0"/>
              </a:spcAft>
              <a:buClr>
                <a:srgbClr val="000000"/>
              </a:buClr>
              <a:buSzPts val="2300"/>
              <a:buFont typeface="Times New Roman"/>
              <a:buAutoNum type="arabicPeriod"/>
            </a:pPr>
            <a:r>
              <a:rPr i="0" lang="en-US" sz="2300" u="none" cap="none" strike="noStrike">
                <a:solidFill>
                  <a:srgbClr val="000000"/>
                </a:solidFill>
                <a:latin typeface="Times New Roman"/>
                <a:ea typeface="Times New Roman"/>
                <a:cs typeface="Times New Roman"/>
                <a:sym typeface="Times New Roman"/>
              </a:rPr>
              <a:t>The Smart Schools proposed plan </a:t>
            </a:r>
            <a:r>
              <a:rPr lang="en-US" sz="2300">
                <a:latin typeface="Times New Roman"/>
                <a:ea typeface="Times New Roman"/>
                <a:cs typeface="Times New Roman"/>
                <a:sym typeface="Times New Roman"/>
              </a:rPr>
              <a:t>will be </a:t>
            </a:r>
            <a:r>
              <a:rPr i="0" lang="en-US" sz="2300" u="none" cap="none" strike="noStrike">
                <a:solidFill>
                  <a:srgbClr val="000000"/>
                </a:solidFill>
                <a:latin typeface="Times New Roman"/>
                <a:ea typeface="Times New Roman"/>
                <a:cs typeface="Times New Roman"/>
                <a:sym typeface="Times New Roman"/>
              </a:rPr>
              <a:t>posted on the </a:t>
            </a:r>
            <a:r>
              <a:rPr i="0" lang="en-US" sz="2300" u="sng" cap="none" strike="noStrike">
                <a:solidFill>
                  <a:schemeClr val="hlink"/>
                </a:solidFill>
                <a:latin typeface="Times New Roman"/>
                <a:ea typeface="Times New Roman"/>
                <a:cs typeface="Times New Roman"/>
                <a:sym typeface="Times New Roman"/>
                <a:hlinkClick r:id="rId7"/>
              </a:rPr>
              <a:t>district's website</a:t>
            </a:r>
            <a:r>
              <a:rPr lang="en-US" sz="2300">
                <a:latin typeface="Times New Roman"/>
                <a:ea typeface="Times New Roman"/>
                <a:cs typeface="Times New Roman"/>
                <a:sym typeface="Times New Roman"/>
              </a:rPr>
              <a:t>, once</a:t>
            </a:r>
            <a:r>
              <a:rPr i="0" lang="en-US" sz="2300" u="none" cap="none" strike="noStrike">
                <a:solidFill>
                  <a:srgbClr val="000000"/>
                </a:solidFill>
                <a:latin typeface="Times New Roman"/>
                <a:ea typeface="Times New Roman"/>
                <a:cs typeface="Times New Roman"/>
                <a:sym typeface="Times New Roman"/>
              </a:rPr>
              <a:t> </a:t>
            </a:r>
            <a:r>
              <a:rPr lang="en-US" sz="2300">
                <a:latin typeface="Times New Roman"/>
                <a:ea typeface="Times New Roman"/>
                <a:cs typeface="Times New Roman"/>
                <a:sym typeface="Times New Roman"/>
              </a:rPr>
              <a:t>plan is </a:t>
            </a:r>
            <a:r>
              <a:rPr lang="en-US" sz="2300">
                <a:latin typeface="Times New Roman"/>
                <a:ea typeface="Times New Roman"/>
                <a:cs typeface="Times New Roman"/>
                <a:sym typeface="Times New Roman"/>
              </a:rPr>
              <a:t>finalized</a:t>
            </a:r>
            <a:r>
              <a:rPr i="0" lang="en-US" sz="2300" u="none" cap="none" strike="noStrike">
                <a:solidFill>
                  <a:srgbClr val="000000"/>
                </a:solidFill>
                <a:latin typeface="Times New Roman"/>
                <a:ea typeface="Times New Roman"/>
                <a:cs typeface="Times New Roman"/>
                <a:sym typeface="Times New Roman"/>
              </a:rPr>
              <a:t> </a:t>
            </a:r>
            <a:r>
              <a:rPr lang="en-US" sz="2300">
                <a:latin typeface="Times New Roman"/>
                <a:ea typeface="Times New Roman"/>
                <a:cs typeface="Times New Roman"/>
                <a:sym typeface="Times New Roman"/>
              </a:rPr>
              <a:t>it </a:t>
            </a:r>
            <a:r>
              <a:rPr i="0" lang="en-US" sz="2300" u="none" cap="none" strike="noStrike">
                <a:solidFill>
                  <a:srgbClr val="000000"/>
                </a:solidFill>
                <a:latin typeface="Times New Roman"/>
                <a:ea typeface="Times New Roman"/>
                <a:cs typeface="Times New Roman"/>
                <a:sym typeface="Times New Roman"/>
              </a:rPr>
              <a:t>submitted t</a:t>
            </a:r>
            <a:r>
              <a:rPr lang="en-US" sz="2300">
                <a:latin typeface="Times New Roman"/>
                <a:ea typeface="Times New Roman"/>
                <a:cs typeface="Times New Roman"/>
                <a:sym typeface="Times New Roman"/>
              </a:rPr>
              <a:t>hrough the</a:t>
            </a:r>
            <a:r>
              <a:rPr i="0" lang="en-US" sz="2300" u="none" cap="none" strike="noStrike">
                <a:solidFill>
                  <a:srgbClr val="000000"/>
                </a:solidFill>
                <a:latin typeface="Times New Roman"/>
                <a:ea typeface="Times New Roman"/>
                <a:cs typeface="Times New Roman"/>
                <a:sym typeface="Times New Roman"/>
              </a:rPr>
              <a:t> NYSED portal after the June 24th</a:t>
            </a:r>
            <a:r>
              <a:rPr lang="en-US" sz="2300">
                <a:latin typeface="Times New Roman"/>
                <a:ea typeface="Times New Roman"/>
                <a:cs typeface="Times New Roman"/>
                <a:sym typeface="Times New Roman"/>
              </a:rPr>
              <a:t>,</a:t>
            </a:r>
            <a:r>
              <a:rPr i="0" lang="en-US" sz="2300" u="none" cap="none" strike="noStrike">
                <a:solidFill>
                  <a:srgbClr val="000000"/>
                </a:solidFill>
                <a:latin typeface="Times New Roman"/>
                <a:ea typeface="Times New Roman"/>
                <a:cs typeface="Times New Roman"/>
                <a:sym typeface="Times New Roman"/>
              </a:rPr>
              <a:t> 2025 </a:t>
            </a:r>
            <a:r>
              <a:rPr lang="en-US" sz="2300">
                <a:latin typeface="Times New Roman"/>
                <a:ea typeface="Times New Roman"/>
                <a:cs typeface="Times New Roman"/>
                <a:sym typeface="Times New Roman"/>
              </a:rPr>
              <a:t>BOE Meeting</a:t>
            </a:r>
            <a:r>
              <a:rPr i="0" lang="en-US" sz="2300" u="none" cap="none" strike="noStrike">
                <a:solidFill>
                  <a:srgbClr val="000000"/>
                </a:solidFill>
                <a:latin typeface="Times New Roman"/>
                <a:ea typeface="Times New Roman"/>
                <a:cs typeface="Times New Roman"/>
                <a:sym typeface="Times New Roman"/>
              </a:rPr>
              <a:t>.</a:t>
            </a:r>
            <a:endParaRPr i="0" sz="2300" u="none" cap="none" strike="noStrike">
              <a:solidFill>
                <a:srgbClr val="000000"/>
              </a:solidFill>
              <a:latin typeface="Times New Roman"/>
              <a:ea typeface="Times New Roman"/>
              <a:cs typeface="Times New Roman"/>
              <a:sym typeface="Times New Roman"/>
            </a:endParaRPr>
          </a:p>
          <a:p>
            <a:pPr indent="-374650" lvl="0" marL="457200" marR="0" rtl="0" algn="l">
              <a:lnSpc>
                <a:spcPct val="100000"/>
              </a:lnSpc>
              <a:spcBef>
                <a:spcPts val="0"/>
              </a:spcBef>
              <a:spcAft>
                <a:spcPts val="0"/>
              </a:spcAft>
              <a:buClr>
                <a:srgbClr val="000000"/>
              </a:buClr>
              <a:buSzPts val="2300"/>
              <a:buFont typeface="Times New Roman"/>
              <a:buAutoNum type="arabicPeriod"/>
            </a:pPr>
            <a:r>
              <a:rPr i="0" lang="en-US" sz="2300" u="none" cap="none" strike="noStrike">
                <a:solidFill>
                  <a:srgbClr val="000000"/>
                </a:solidFill>
                <a:latin typeface="Times New Roman"/>
                <a:ea typeface="Times New Roman"/>
                <a:cs typeface="Times New Roman"/>
                <a:sym typeface="Times New Roman"/>
              </a:rPr>
              <a:t> </a:t>
            </a:r>
            <a:r>
              <a:rPr i="0" lang="en-US" sz="2300" u="sng" cap="none" strike="noStrike">
                <a:solidFill>
                  <a:schemeClr val="hlink"/>
                </a:solidFill>
                <a:latin typeface="Times New Roman"/>
                <a:ea typeface="Times New Roman"/>
                <a:cs typeface="Times New Roman"/>
                <a:sym typeface="Times New Roman"/>
                <a:hlinkClick r:id="rId8"/>
              </a:rPr>
              <a:t>Link to NYSED Process</a:t>
            </a:r>
            <a:r>
              <a:rPr lang="en-US" sz="2300">
                <a:latin typeface="Times New Roman"/>
                <a:ea typeface="Times New Roman"/>
                <a:cs typeface="Times New Roman"/>
                <a:sym typeface="Times New Roman"/>
              </a:rPr>
              <a:t>.</a:t>
            </a:r>
            <a:endParaRPr i="0" sz="23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359d01d559d_0_5"/>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258" name="Google Shape;258;g359d01d559d_0_5"/>
          <p:cNvSpPr txBox="1"/>
          <p:nvPr/>
        </p:nvSpPr>
        <p:spPr>
          <a:xfrm>
            <a:off x="1408900" y="828750"/>
            <a:ext cx="5967000" cy="69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359d01d559d_0_5"/>
          <p:cNvSpPr txBox="1"/>
          <p:nvPr/>
        </p:nvSpPr>
        <p:spPr>
          <a:xfrm>
            <a:off x="0" y="0"/>
            <a:ext cx="12379500" cy="7665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0" i="0" lang="en-US" sz="4100" u="sng" cap="none" strike="noStrike">
                <a:solidFill>
                  <a:srgbClr val="17365D"/>
                </a:solidFill>
                <a:latin typeface="Arial"/>
                <a:ea typeface="Arial"/>
                <a:cs typeface="Arial"/>
                <a:sym typeface="Arial"/>
              </a:rPr>
              <a:t>Acknowledgements</a:t>
            </a:r>
            <a:br>
              <a:rPr b="0" i="0" lang="en-US" sz="3500" u="none" cap="none" strike="noStrike">
                <a:solidFill>
                  <a:srgbClr val="17365D"/>
                </a:solidFill>
                <a:latin typeface="Arial"/>
                <a:ea typeface="Arial"/>
                <a:cs typeface="Arial"/>
                <a:sym typeface="Arial"/>
              </a:rPr>
            </a:br>
            <a:endParaRPr b="0" i="0" sz="3200" u="none" cap="none" strike="noStrike">
              <a:solidFill>
                <a:srgbClr val="17365D"/>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600"/>
              <a:buFont typeface="Arial"/>
              <a:buNone/>
            </a:pPr>
            <a:r>
              <a:rPr b="1" i="1" lang="en-US" sz="2600" u="none" cap="none" strike="noStrike">
                <a:solidFill>
                  <a:srgbClr val="17365D"/>
                </a:solidFill>
                <a:latin typeface="Arial"/>
                <a:ea typeface="Arial"/>
                <a:cs typeface="Arial"/>
                <a:sym typeface="Arial"/>
              </a:rPr>
              <a:t>For their collaboration &amp; supporting technology for students and staff</a:t>
            </a:r>
            <a:br>
              <a:rPr b="1" i="1" lang="en-US" sz="2600" u="none" cap="none" strike="noStrike">
                <a:solidFill>
                  <a:srgbClr val="17365D"/>
                </a:solidFill>
                <a:latin typeface="Arial"/>
                <a:ea typeface="Arial"/>
                <a:cs typeface="Arial"/>
                <a:sym typeface="Arial"/>
              </a:rPr>
            </a:br>
            <a:r>
              <a:rPr b="1" i="1" lang="en-US" sz="2600" u="none" cap="none" strike="noStrike">
                <a:solidFill>
                  <a:srgbClr val="17365D"/>
                </a:solidFill>
                <a:latin typeface="Arial"/>
                <a:ea typeface="Arial"/>
                <a:cs typeface="Arial"/>
                <a:sym typeface="Arial"/>
              </a:rPr>
              <a:t>in the district, a special thank you to:</a:t>
            </a:r>
            <a:br>
              <a:rPr b="0" i="0" lang="en-US" sz="2700" u="none" cap="none" strike="noStrike">
                <a:solidFill>
                  <a:srgbClr val="17365D"/>
                </a:solidFill>
                <a:latin typeface="Arial"/>
                <a:ea typeface="Arial"/>
                <a:cs typeface="Arial"/>
                <a:sym typeface="Arial"/>
              </a:rPr>
            </a:br>
            <a:endParaRPr b="0" i="0" sz="2700" u="none" cap="none" strike="noStrike">
              <a:solidFill>
                <a:srgbClr val="17365D"/>
              </a:solidFill>
              <a:latin typeface="Arial"/>
              <a:ea typeface="Arial"/>
              <a:cs typeface="Arial"/>
              <a:sym typeface="Arial"/>
            </a:endParaRPr>
          </a:p>
          <a:p>
            <a:pPr indent="-400050" lvl="0" marL="457200" marR="0" rtl="0" algn="l">
              <a:lnSpc>
                <a:spcPct val="100000"/>
              </a:lnSpc>
              <a:spcBef>
                <a:spcPts val="0"/>
              </a:spcBef>
              <a:spcAft>
                <a:spcPts val="0"/>
              </a:spcAft>
              <a:buClr>
                <a:srgbClr val="17365D"/>
              </a:buClr>
              <a:buSzPts val="2700"/>
              <a:buFont typeface="Arial"/>
              <a:buChar char="●"/>
            </a:pPr>
            <a:r>
              <a:rPr b="0" i="0" lang="en-US" sz="2700" u="none" cap="none" strike="noStrike">
                <a:solidFill>
                  <a:srgbClr val="17365D"/>
                </a:solidFill>
                <a:latin typeface="Arial"/>
                <a:ea typeface="Arial"/>
                <a:cs typeface="Arial"/>
                <a:sym typeface="Arial"/>
              </a:rPr>
              <a:t>BOE Members, Superintendent, District and Building Administration, </a:t>
            </a:r>
            <a:br>
              <a:rPr b="0" i="0" lang="en-US" sz="2700" u="none" cap="none" strike="noStrike">
                <a:solidFill>
                  <a:srgbClr val="17365D"/>
                </a:solidFill>
                <a:latin typeface="Arial"/>
                <a:ea typeface="Arial"/>
                <a:cs typeface="Arial"/>
                <a:sym typeface="Arial"/>
              </a:rPr>
            </a:br>
            <a:r>
              <a:rPr b="0" i="0" lang="en-US" sz="2700" u="none" cap="none" strike="noStrike">
                <a:solidFill>
                  <a:srgbClr val="17365D"/>
                </a:solidFill>
                <a:latin typeface="Arial"/>
                <a:ea typeface="Arial"/>
                <a:cs typeface="Arial"/>
                <a:sym typeface="Arial"/>
              </a:rPr>
              <a:t>All Instructional</a:t>
            </a:r>
            <a:r>
              <a:rPr lang="en-US" sz="2700">
                <a:solidFill>
                  <a:srgbClr val="17365D"/>
                </a:solidFill>
              </a:rPr>
              <a:t>,</a:t>
            </a:r>
            <a:r>
              <a:rPr b="0" i="0" lang="en-US" sz="2700" u="none" cap="none" strike="noStrike">
                <a:solidFill>
                  <a:srgbClr val="17365D"/>
                </a:solidFill>
                <a:latin typeface="Arial"/>
                <a:ea typeface="Arial"/>
                <a:cs typeface="Arial"/>
                <a:sym typeface="Arial"/>
              </a:rPr>
              <a:t>Non-Instructional Staff</a:t>
            </a:r>
            <a:r>
              <a:rPr lang="en-US" sz="2700">
                <a:solidFill>
                  <a:srgbClr val="17365D"/>
                </a:solidFill>
              </a:rPr>
              <a:t> and </a:t>
            </a:r>
            <a:r>
              <a:rPr lang="en-US" sz="2700">
                <a:solidFill>
                  <a:srgbClr val="17365D"/>
                </a:solidFill>
              </a:rPr>
              <a:t>Architect</a:t>
            </a:r>
            <a:endParaRPr b="0" i="0" sz="2700" u="none" cap="none" strike="noStrike">
              <a:solidFill>
                <a:srgbClr val="17365D"/>
              </a:solidFill>
              <a:latin typeface="Arial"/>
              <a:ea typeface="Arial"/>
              <a:cs typeface="Arial"/>
              <a:sym typeface="Arial"/>
            </a:endParaRPr>
          </a:p>
          <a:p>
            <a:pPr indent="-400050" lvl="0" marL="457200" marR="0" rtl="0" algn="l">
              <a:lnSpc>
                <a:spcPct val="100000"/>
              </a:lnSpc>
              <a:spcBef>
                <a:spcPts val="0"/>
              </a:spcBef>
              <a:spcAft>
                <a:spcPts val="0"/>
              </a:spcAft>
              <a:buClr>
                <a:srgbClr val="17365D"/>
              </a:buClr>
              <a:buSzPts val="2700"/>
              <a:buFont typeface="Arial"/>
              <a:buChar char="●"/>
            </a:pPr>
            <a:r>
              <a:rPr b="0" i="0" lang="en-US" sz="2700" u="none" cap="none" strike="noStrike">
                <a:solidFill>
                  <a:srgbClr val="17365D"/>
                </a:solidFill>
                <a:latin typeface="Arial"/>
                <a:ea typeface="Arial"/>
                <a:cs typeface="Arial"/>
                <a:sym typeface="Arial"/>
              </a:rPr>
              <a:t>Hudson CSD Community,Voters, Partners, Agencies </a:t>
            </a:r>
            <a:endParaRPr b="0" i="0" sz="2700" u="none" cap="none" strike="noStrike">
              <a:solidFill>
                <a:srgbClr val="17365D"/>
              </a:solidFill>
              <a:latin typeface="Arial"/>
              <a:ea typeface="Arial"/>
              <a:cs typeface="Arial"/>
              <a:sym typeface="Arial"/>
            </a:endParaRPr>
          </a:p>
          <a:p>
            <a:pPr indent="-400050" lvl="0" marL="457200" marR="0" rtl="0" algn="l">
              <a:lnSpc>
                <a:spcPct val="100000"/>
              </a:lnSpc>
              <a:spcBef>
                <a:spcPts val="0"/>
              </a:spcBef>
              <a:spcAft>
                <a:spcPts val="0"/>
              </a:spcAft>
              <a:buClr>
                <a:srgbClr val="17365D"/>
              </a:buClr>
              <a:buSzPts val="2700"/>
              <a:buFont typeface="Arial"/>
              <a:buChar char="●"/>
            </a:pPr>
            <a:r>
              <a:rPr b="0" i="0" lang="en-US" sz="2700" u="none" cap="none" strike="noStrike">
                <a:solidFill>
                  <a:srgbClr val="17365D"/>
                </a:solidFill>
                <a:latin typeface="Arial"/>
                <a:ea typeface="Arial"/>
                <a:cs typeface="Arial"/>
                <a:sym typeface="Arial"/>
              </a:rPr>
              <a:t>Hudson CSD Students and their families</a:t>
            </a:r>
            <a:endParaRPr b="0" i="0" sz="2700" u="none" cap="none" strike="noStrike">
              <a:solidFill>
                <a:srgbClr val="17365D"/>
              </a:solidFill>
              <a:latin typeface="Arial"/>
              <a:ea typeface="Arial"/>
              <a:cs typeface="Arial"/>
              <a:sym typeface="Arial"/>
            </a:endParaRPr>
          </a:p>
          <a:p>
            <a:pPr indent="-400050" lvl="0" marL="457200" marR="0" rtl="0" algn="l">
              <a:lnSpc>
                <a:spcPct val="100000"/>
              </a:lnSpc>
              <a:spcBef>
                <a:spcPts val="0"/>
              </a:spcBef>
              <a:spcAft>
                <a:spcPts val="0"/>
              </a:spcAft>
              <a:buClr>
                <a:srgbClr val="17365D"/>
              </a:buClr>
              <a:buSzPts val="2700"/>
              <a:buFont typeface="Arial"/>
              <a:buChar char="●"/>
            </a:pPr>
            <a:r>
              <a:rPr b="0" i="0" lang="en-US" sz="2700" u="none" cap="none" strike="noStrike">
                <a:solidFill>
                  <a:srgbClr val="17365D"/>
                </a:solidFill>
                <a:latin typeface="Arial"/>
                <a:ea typeface="Arial"/>
                <a:cs typeface="Arial"/>
                <a:sym typeface="Arial"/>
              </a:rPr>
              <a:t>District Technology Department</a:t>
            </a:r>
            <a:endParaRPr b="0" i="0" sz="2700" u="none" cap="none" strike="noStrike">
              <a:solidFill>
                <a:srgbClr val="17365D"/>
              </a:solidFill>
              <a:latin typeface="Arial"/>
              <a:ea typeface="Arial"/>
              <a:cs typeface="Arial"/>
              <a:sym typeface="Arial"/>
            </a:endParaRPr>
          </a:p>
          <a:p>
            <a:pPr indent="-400050" lvl="0" marL="457200" marR="0" rtl="0" algn="l">
              <a:lnSpc>
                <a:spcPct val="100000"/>
              </a:lnSpc>
              <a:spcBef>
                <a:spcPts val="0"/>
              </a:spcBef>
              <a:spcAft>
                <a:spcPts val="0"/>
              </a:spcAft>
              <a:buClr>
                <a:srgbClr val="17365D"/>
              </a:buClr>
              <a:buSzPts val="2700"/>
              <a:buFont typeface="Arial"/>
              <a:buChar char="●"/>
            </a:pPr>
            <a:r>
              <a:rPr b="0" i="0" lang="en-US" sz="2700" u="none" cap="none" strike="noStrike">
                <a:solidFill>
                  <a:srgbClr val="17365D"/>
                </a:solidFill>
                <a:latin typeface="Arial"/>
                <a:ea typeface="Arial"/>
                <a:cs typeface="Arial"/>
                <a:sym typeface="Arial"/>
              </a:rPr>
              <a:t>District Technology Committee</a:t>
            </a:r>
            <a:endParaRPr b="0" i="0" sz="2700" u="none" cap="none" strike="noStrike">
              <a:solidFill>
                <a:srgbClr val="17365D"/>
              </a:solidFill>
              <a:latin typeface="Arial"/>
              <a:ea typeface="Arial"/>
              <a:cs typeface="Arial"/>
              <a:sym typeface="Aria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Smart Schools Sub Committee Members</a:t>
            </a:r>
            <a:endParaRPr sz="2700">
              <a:solidFill>
                <a:srgbClr val="17365D"/>
              </a:solidFill>
            </a:endParaRPr>
          </a:p>
          <a:p>
            <a:pPr indent="-400050" lvl="0" marL="457200" marR="0" rtl="0" algn="l">
              <a:lnSpc>
                <a:spcPct val="100000"/>
              </a:lnSpc>
              <a:spcBef>
                <a:spcPts val="0"/>
              </a:spcBef>
              <a:spcAft>
                <a:spcPts val="0"/>
              </a:spcAft>
              <a:buClr>
                <a:srgbClr val="17365D"/>
              </a:buClr>
              <a:buSzPts val="2700"/>
              <a:buFont typeface="Arial"/>
              <a:buChar char="●"/>
            </a:pPr>
            <a:r>
              <a:rPr b="0" i="0" lang="en-US" sz="2700" u="none" cap="none" strike="noStrike">
                <a:solidFill>
                  <a:srgbClr val="17365D"/>
                </a:solidFill>
                <a:latin typeface="Arial"/>
                <a:ea typeface="Arial"/>
                <a:cs typeface="Arial"/>
                <a:sym typeface="Arial"/>
              </a:rPr>
              <a:t>All our software and hardware Vendor Partners including the various </a:t>
            </a:r>
            <a:br>
              <a:rPr b="0" i="0" lang="en-US" sz="2700" u="none" cap="none" strike="noStrike">
                <a:solidFill>
                  <a:srgbClr val="17365D"/>
                </a:solidFill>
                <a:latin typeface="Arial"/>
                <a:ea typeface="Arial"/>
                <a:cs typeface="Arial"/>
                <a:sym typeface="Arial"/>
              </a:rPr>
            </a:br>
            <a:r>
              <a:rPr b="0" i="0" lang="en-US" sz="2700" u="none" cap="none" strike="noStrike">
                <a:solidFill>
                  <a:srgbClr val="17365D"/>
                </a:solidFill>
                <a:latin typeface="Arial"/>
                <a:ea typeface="Arial"/>
                <a:cs typeface="Arial"/>
                <a:sym typeface="Arial"/>
              </a:rPr>
              <a:t>BOCES (Questar &amp; NERIC &amp; Other BOCES)</a:t>
            </a:r>
            <a:endParaRPr b="0" i="0" sz="27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7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100"/>
              <a:buFont typeface="Arial"/>
              <a:buNone/>
            </a:pPr>
            <a:r>
              <a:t/>
            </a:r>
            <a:endParaRPr b="0" i="0" sz="3200" u="none" cap="none" strike="noStrike">
              <a:solidFill>
                <a:srgbClr val="17365D"/>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4100"/>
              <a:buFont typeface="Arial"/>
              <a:buNone/>
            </a:pPr>
            <a:r>
              <a:t/>
            </a:r>
            <a:endParaRPr b="0" i="0" sz="3200" u="none" cap="none" strike="noStrike">
              <a:solidFill>
                <a:srgbClr val="17365D"/>
              </a:solidFill>
              <a:latin typeface="Arial"/>
              <a:ea typeface="Arial"/>
              <a:cs typeface="Arial"/>
              <a:sym typeface="Arial"/>
            </a:endParaRPr>
          </a:p>
        </p:txBody>
      </p:sp>
      <p:pic>
        <p:nvPicPr>
          <p:cNvPr id="260" name="Google Shape;260;g359d01d559d_0_5"/>
          <p:cNvPicPr preferRelativeResize="0"/>
          <p:nvPr/>
        </p:nvPicPr>
        <p:blipFill rotWithShape="1">
          <a:blip r:embed="rId3">
            <a:alphaModFix/>
          </a:blip>
          <a:srcRect b="0" l="0" r="0" t="0"/>
          <a:stretch/>
        </p:blipFill>
        <p:spPr>
          <a:xfrm>
            <a:off x="125724" y="1335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59d01d559d_0_20"/>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pic>
        <p:nvPicPr>
          <p:cNvPr descr="14 - 1.gif" id="267" name="Google Shape;267;g359d01d559d_0_20">
            <a:hlinkClick r:id="rId3"/>
          </p:cNvPr>
          <p:cNvPicPr preferRelativeResize="0"/>
          <p:nvPr/>
        </p:nvPicPr>
        <p:blipFill rotWithShape="1">
          <a:blip r:embed="rId4">
            <a:alphaModFix/>
          </a:blip>
          <a:srcRect b="0" l="0" r="0" t="0"/>
          <a:stretch/>
        </p:blipFill>
        <p:spPr>
          <a:xfrm>
            <a:off x="2661400" y="1012650"/>
            <a:ext cx="7059450" cy="5130825"/>
          </a:xfrm>
          <a:prstGeom prst="rect">
            <a:avLst/>
          </a:prstGeom>
          <a:noFill/>
          <a:ln>
            <a:noFill/>
          </a:ln>
        </p:spPr>
      </p:pic>
      <p:sp>
        <p:nvSpPr>
          <p:cNvPr id="268" name="Google Shape;268;g359d01d559d_0_20"/>
          <p:cNvSpPr txBox="1"/>
          <p:nvPr/>
        </p:nvSpPr>
        <p:spPr>
          <a:xfrm>
            <a:off x="2661325" y="196950"/>
            <a:ext cx="7059600" cy="815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1" i="0" lang="en-US" sz="4100" u="sng" cap="none" strike="noStrike">
                <a:solidFill>
                  <a:srgbClr val="17365D"/>
                </a:solidFill>
                <a:latin typeface="Arial"/>
                <a:ea typeface="Arial"/>
                <a:cs typeface="Arial"/>
                <a:sym typeface="Arial"/>
              </a:rPr>
              <a:t>Questions</a:t>
            </a:r>
            <a:endParaRPr b="0" i="0" sz="1400" u="none" cap="none" strike="noStrike">
              <a:solidFill>
                <a:srgbClr val="000000"/>
              </a:solidFill>
              <a:latin typeface="Arial"/>
              <a:ea typeface="Arial"/>
              <a:cs typeface="Arial"/>
              <a:sym typeface="Arial"/>
            </a:endParaRPr>
          </a:p>
        </p:txBody>
      </p:sp>
      <p:pic>
        <p:nvPicPr>
          <p:cNvPr id="269" name="Google Shape;269;g359d01d559d_0_20"/>
          <p:cNvPicPr preferRelativeResize="0"/>
          <p:nvPr/>
        </p:nvPicPr>
        <p:blipFill rotWithShape="1">
          <a:blip r:embed="rId5">
            <a:alphaModFix/>
          </a:blip>
          <a:srcRect b="0" l="0" r="0" t="0"/>
          <a:stretch/>
        </p:blipFill>
        <p:spPr>
          <a:xfrm>
            <a:off x="102649" y="13351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359d01d559d_0_12"/>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71" name="Google Shape;71;g359d01d559d_0_12"/>
          <p:cNvSpPr txBox="1"/>
          <p:nvPr/>
        </p:nvSpPr>
        <p:spPr>
          <a:xfrm>
            <a:off x="1408900" y="828750"/>
            <a:ext cx="5967000" cy="69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359d01d559d_0_12"/>
          <p:cNvSpPr txBox="1"/>
          <p:nvPr/>
        </p:nvSpPr>
        <p:spPr>
          <a:xfrm>
            <a:off x="0" y="0"/>
            <a:ext cx="12379500" cy="7665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0" i="0" lang="en-US" sz="4100" u="sng" cap="none" strike="noStrike">
                <a:solidFill>
                  <a:srgbClr val="17365D"/>
                </a:solidFill>
                <a:latin typeface="Arial"/>
                <a:ea typeface="Arial"/>
                <a:cs typeface="Arial"/>
                <a:sym typeface="Arial"/>
              </a:rPr>
              <a:t>Acknowledgements</a:t>
            </a:r>
            <a:br>
              <a:rPr b="0" i="0" lang="en-US" sz="3500" u="none" cap="none" strike="noStrike">
                <a:solidFill>
                  <a:srgbClr val="17365D"/>
                </a:solidFill>
                <a:latin typeface="Arial"/>
                <a:ea typeface="Arial"/>
                <a:cs typeface="Arial"/>
                <a:sym typeface="Arial"/>
              </a:rPr>
            </a:br>
            <a:endParaRPr b="0" i="0" sz="3200" u="none" cap="none" strike="noStrike">
              <a:solidFill>
                <a:srgbClr val="17365D"/>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600"/>
              <a:buFont typeface="Arial"/>
              <a:buNone/>
            </a:pPr>
            <a:r>
              <a:rPr b="1" i="1" lang="en-US" sz="2600" u="none" cap="none" strike="noStrike">
                <a:solidFill>
                  <a:srgbClr val="17365D"/>
                </a:solidFill>
                <a:latin typeface="Arial"/>
                <a:ea typeface="Arial"/>
                <a:cs typeface="Arial"/>
                <a:sym typeface="Arial"/>
              </a:rPr>
              <a:t>For their collaboration &amp; supporting technology for students and staff</a:t>
            </a:r>
            <a:br>
              <a:rPr b="1" i="1" lang="en-US" sz="2600" u="none" cap="none" strike="noStrike">
                <a:solidFill>
                  <a:srgbClr val="17365D"/>
                </a:solidFill>
                <a:latin typeface="Arial"/>
                <a:ea typeface="Arial"/>
                <a:cs typeface="Arial"/>
                <a:sym typeface="Arial"/>
              </a:rPr>
            </a:br>
            <a:r>
              <a:rPr b="1" i="1" lang="en-US" sz="2600" u="none" cap="none" strike="noStrike">
                <a:solidFill>
                  <a:srgbClr val="17365D"/>
                </a:solidFill>
                <a:latin typeface="Arial"/>
                <a:ea typeface="Arial"/>
                <a:cs typeface="Arial"/>
                <a:sym typeface="Arial"/>
              </a:rPr>
              <a:t>in the district, a special thank you to:</a:t>
            </a:r>
            <a:br>
              <a:rPr b="0" i="0" lang="en-US" sz="2700" u="none" cap="none" strike="noStrike">
                <a:solidFill>
                  <a:srgbClr val="17365D"/>
                </a:solidFill>
                <a:latin typeface="Arial"/>
                <a:ea typeface="Arial"/>
                <a:cs typeface="Arial"/>
                <a:sym typeface="Arial"/>
              </a:rPr>
            </a:br>
            <a:endParaRPr b="0" i="0" sz="2700" u="none" cap="none" strike="noStrike">
              <a:solidFill>
                <a:srgbClr val="17365D"/>
              </a:solidFill>
              <a:latin typeface="Arial"/>
              <a:ea typeface="Arial"/>
              <a:cs typeface="Arial"/>
              <a:sym typeface="Arial"/>
            </a:endParaRPr>
          </a:p>
          <a:p>
            <a:pPr indent="-400050" lvl="0" marL="457200" marR="0" rtl="0" algn="l">
              <a:lnSpc>
                <a:spcPct val="100000"/>
              </a:lnSpc>
              <a:spcBef>
                <a:spcPts val="0"/>
              </a:spcBef>
              <a:spcAft>
                <a:spcPts val="0"/>
              </a:spcAft>
              <a:buClr>
                <a:srgbClr val="17365D"/>
              </a:buClr>
              <a:buSzPts val="2700"/>
              <a:buFont typeface="Arial"/>
              <a:buChar char="●"/>
            </a:pPr>
            <a:r>
              <a:rPr b="0" i="0" lang="en-US" sz="2700" u="none" cap="none" strike="noStrike">
                <a:solidFill>
                  <a:srgbClr val="17365D"/>
                </a:solidFill>
                <a:latin typeface="Arial"/>
                <a:ea typeface="Arial"/>
                <a:cs typeface="Arial"/>
                <a:sym typeface="Arial"/>
              </a:rPr>
              <a:t>BOE Members, Superintendent, District and Building Administration, </a:t>
            </a:r>
            <a:br>
              <a:rPr b="0" i="0" lang="en-US" sz="2700" u="none" cap="none" strike="noStrike">
                <a:solidFill>
                  <a:srgbClr val="17365D"/>
                </a:solidFill>
                <a:latin typeface="Arial"/>
                <a:ea typeface="Arial"/>
                <a:cs typeface="Arial"/>
                <a:sym typeface="Arial"/>
              </a:rPr>
            </a:br>
            <a:r>
              <a:rPr b="0" i="0" lang="en-US" sz="2700" u="none" cap="none" strike="noStrike">
                <a:solidFill>
                  <a:srgbClr val="17365D"/>
                </a:solidFill>
                <a:latin typeface="Arial"/>
                <a:ea typeface="Arial"/>
                <a:cs typeface="Arial"/>
                <a:sym typeface="Arial"/>
              </a:rPr>
              <a:t>All Instructional and Non-Instructional Staff</a:t>
            </a:r>
            <a:r>
              <a:rPr lang="en-US" sz="2700">
                <a:solidFill>
                  <a:srgbClr val="17365D"/>
                </a:solidFill>
              </a:rPr>
              <a:t> and</a:t>
            </a:r>
            <a:r>
              <a:rPr b="0" i="0" lang="en-US" sz="2700" u="none" cap="none" strike="noStrike">
                <a:solidFill>
                  <a:srgbClr val="17365D"/>
                </a:solidFill>
                <a:latin typeface="Arial"/>
                <a:ea typeface="Arial"/>
                <a:cs typeface="Arial"/>
                <a:sym typeface="Arial"/>
              </a:rPr>
              <a:t> Architect </a:t>
            </a:r>
            <a:endParaRPr b="0" i="0" sz="2700" u="none" cap="none" strike="noStrike">
              <a:solidFill>
                <a:srgbClr val="17365D"/>
              </a:solidFill>
              <a:latin typeface="Arial"/>
              <a:ea typeface="Arial"/>
              <a:cs typeface="Arial"/>
              <a:sym typeface="Arial"/>
            </a:endParaRPr>
          </a:p>
          <a:p>
            <a:pPr indent="-400050" lvl="0" marL="457200" marR="0" rtl="0" algn="l">
              <a:lnSpc>
                <a:spcPct val="100000"/>
              </a:lnSpc>
              <a:spcBef>
                <a:spcPts val="0"/>
              </a:spcBef>
              <a:spcAft>
                <a:spcPts val="0"/>
              </a:spcAft>
              <a:buClr>
                <a:srgbClr val="17365D"/>
              </a:buClr>
              <a:buSzPts val="2700"/>
              <a:buFont typeface="Arial"/>
              <a:buChar char="●"/>
            </a:pPr>
            <a:r>
              <a:rPr b="0" i="0" lang="en-US" sz="2700" u="none" cap="none" strike="noStrike">
                <a:solidFill>
                  <a:srgbClr val="17365D"/>
                </a:solidFill>
                <a:latin typeface="Arial"/>
                <a:ea typeface="Arial"/>
                <a:cs typeface="Arial"/>
                <a:sym typeface="Arial"/>
              </a:rPr>
              <a:t>Hudson CSD Community,Voters, Partners, Agencies </a:t>
            </a:r>
            <a:endParaRPr b="0" i="0" sz="2700" u="none" cap="none" strike="noStrike">
              <a:solidFill>
                <a:srgbClr val="17365D"/>
              </a:solidFill>
              <a:latin typeface="Arial"/>
              <a:ea typeface="Arial"/>
              <a:cs typeface="Arial"/>
              <a:sym typeface="Arial"/>
            </a:endParaRPr>
          </a:p>
          <a:p>
            <a:pPr indent="-400050" lvl="0" marL="457200" marR="0" rtl="0" algn="l">
              <a:lnSpc>
                <a:spcPct val="100000"/>
              </a:lnSpc>
              <a:spcBef>
                <a:spcPts val="0"/>
              </a:spcBef>
              <a:spcAft>
                <a:spcPts val="0"/>
              </a:spcAft>
              <a:buClr>
                <a:srgbClr val="17365D"/>
              </a:buClr>
              <a:buSzPts val="2700"/>
              <a:buFont typeface="Arial"/>
              <a:buChar char="●"/>
            </a:pPr>
            <a:r>
              <a:rPr b="0" i="0" lang="en-US" sz="2700" u="none" cap="none" strike="noStrike">
                <a:solidFill>
                  <a:srgbClr val="17365D"/>
                </a:solidFill>
                <a:latin typeface="Arial"/>
                <a:ea typeface="Arial"/>
                <a:cs typeface="Arial"/>
                <a:sym typeface="Arial"/>
              </a:rPr>
              <a:t>Hudson CSD Students and their families</a:t>
            </a:r>
            <a:endParaRPr b="0" i="0" sz="2700" u="none" cap="none" strike="noStrike">
              <a:solidFill>
                <a:srgbClr val="17365D"/>
              </a:solidFill>
              <a:latin typeface="Arial"/>
              <a:ea typeface="Arial"/>
              <a:cs typeface="Arial"/>
              <a:sym typeface="Arial"/>
            </a:endParaRPr>
          </a:p>
          <a:p>
            <a:pPr indent="-400050" lvl="0" marL="457200" marR="0" rtl="0" algn="l">
              <a:lnSpc>
                <a:spcPct val="100000"/>
              </a:lnSpc>
              <a:spcBef>
                <a:spcPts val="0"/>
              </a:spcBef>
              <a:spcAft>
                <a:spcPts val="0"/>
              </a:spcAft>
              <a:buClr>
                <a:srgbClr val="17365D"/>
              </a:buClr>
              <a:buSzPts val="2700"/>
              <a:buFont typeface="Arial"/>
              <a:buChar char="●"/>
            </a:pPr>
            <a:r>
              <a:rPr b="0" i="0" lang="en-US" sz="2700" u="none" cap="none" strike="noStrike">
                <a:solidFill>
                  <a:srgbClr val="17365D"/>
                </a:solidFill>
                <a:latin typeface="Arial"/>
                <a:ea typeface="Arial"/>
                <a:cs typeface="Arial"/>
                <a:sym typeface="Arial"/>
              </a:rPr>
              <a:t>District Technology Department</a:t>
            </a:r>
            <a:endParaRPr b="0" i="0" sz="2700" u="none" cap="none" strike="noStrike">
              <a:solidFill>
                <a:srgbClr val="17365D"/>
              </a:solidFill>
              <a:latin typeface="Arial"/>
              <a:ea typeface="Arial"/>
              <a:cs typeface="Arial"/>
              <a:sym typeface="Arial"/>
            </a:endParaRPr>
          </a:p>
          <a:p>
            <a:pPr indent="-400050" lvl="0" marL="457200" marR="0" rtl="0" algn="l">
              <a:lnSpc>
                <a:spcPct val="100000"/>
              </a:lnSpc>
              <a:spcBef>
                <a:spcPts val="0"/>
              </a:spcBef>
              <a:spcAft>
                <a:spcPts val="0"/>
              </a:spcAft>
              <a:buClr>
                <a:srgbClr val="17365D"/>
              </a:buClr>
              <a:buSzPts val="2700"/>
              <a:buFont typeface="Arial"/>
              <a:buChar char="●"/>
            </a:pPr>
            <a:r>
              <a:rPr b="0" i="0" lang="en-US" sz="2700" u="none" cap="none" strike="noStrike">
                <a:solidFill>
                  <a:srgbClr val="17365D"/>
                </a:solidFill>
                <a:latin typeface="Arial"/>
                <a:ea typeface="Arial"/>
                <a:cs typeface="Arial"/>
                <a:sym typeface="Arial"/>
              </a:rPr>
              <a:t>District Technology Committee</a:t>
            </a:r>
            <a:endParaRPr b="0" i="0" sz="2700" u="none" cap="none" strike="noStrike">
              <a:solidFill>
                <a:srgbClr val="17365D"/>
              </a:solidFill>
              <a:latin typeface="Arial"/>
              <a:ea typeface="Arial"/>
              <a:cs typeface="Arial"/>
              <a:sym typeface="Arial"/>
            </a:endParaRPr>
          </a:p>
          <a:p>
            <a:pPr indent="-400050" lvl="0" marL="457200" marR="0" rtl="0" algn="l">
              <a:lnSpc>
                <a:spcPct val="100000"/>
              </a:lnSpc>
              <a:spcBef>
                <a:spcPts val="0"/>
              </a:spcBef>
              <a:spcAft>
                <a:spcPts val="0"/>
              </a:spcAft>
              <a:buClr>
                <a:srgbClr val="17365D"/>
              </a:buClr>
              <a:buSzPts val="2700"/>
              <a:buChar char="●"/>
            </a:pPr>
            <a:r>
              <a:rPr lang="en-US" sz="2700">
                <a:solidFill>
                  <a:srgbClr val="17365D"/>
                </a:solidFill>
              </a:rPr>
              <a:t>Smart Schools Sub Committee Members</a:t>
            </a:r>
            <a:endParaRPr sz="2700">
              <a:solidFill>
                <a:srgbClr val="17365D"/>
              </a:solidFill>
            </a:endParaRPr>
          </a:p>
          <a:p>
            <a:pPr indent="-400050" lvl="0" marL="457200" marR="0" rtl="0" algn="l">
              <a:lnSpc>
                <a:spcPct val="100000"/>
              </a:lnSpc>
              <a:spcBef>
                <a:spcPts val="0"/>
              </a:spcBef>
              <a:spcAft>
                <a:spcPts val="0"/>
              </a:spcAft>
              <a:buClr>
                <a:srgbClr val="17365D"/>
              </a:buClr>
              <a:buSzPts val="2700"/>
              <a:buFont typeface="Arial"/>
              <a:buChar char="●"/>
            </a:pPr>
            <a:r>
              <a:rPr b="0" i="0" lang="en-US" sz="2700" u="none" cap="none" strike="noStrike">
                <a:solidFill>
                  <a:srgbClr val="17365D"/>
                </a:solidFill>
                <a:latin typeface="Arial"/>
                <a:ea typeface="Arial"/>
                <a:cs typeface="Arial"/>
                <a:sym typeface="Arial"/>
              </a:rPr>
              <a:t>All our software and hardware Vendor Partners including the various </a:t>
            </a:r>
            <a:br>
              <a:rPr b="0" i="0" lang="en-US" sz="2700" u="none" cap="none" strike="noStrike">
                <a:solidFill>
                  <a:srgbClr val="17365D"/>
                </a:solidFill>
                <a:latin typeface="Arial"/>
                <a:ea typeface="Arial"/>
                <a:cs typeface="Arial"/>
                <a:sym typeface="Arial"/>
              </a:rPr>
            </a:br>
            <a:r>
              <a:rPr b="0" i="0" lang="en-US" sz="2700" u="none" cap="none" strike="noStrike">
                <a:solidFill>
                  <a:srgbClr val="17365D"/>
                </a:solidFill>
                <a:latin typeface="Arial"/>
                <a:ea typeface="Arial"/>
                <a:cs typeface="Arial"/>
                <a:sym typeface="Arial"/>
              </a:rPr>
              <a:t>BOCES (Questar &amp; NERIC &amp; Other BOCES)</a:t>
            </a:r>
            <a:endParaRPr b="0" i="0" sz="27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7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100"/>
              <a:buFont typeface="Arial"/>
              <a:buNone/>
            </a:pPr>
            <a:r>
              <a:t/>
            </a:r>
            <a:endParaRPr b="0" i="0" sz="3200" u="none" cap="none" strike="noStrike">
              <a:solidFill>
                <a:srgbClr val="17365D"/>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4100"/>
              <a:buFont typeface="Arial"/>
              <a:buNone/>
            </a:pPr>
            <a:r>
              <a:t/>
            </a:r>
            <a:endParaRPr b="0" i="0" sz="3200" u="none" cap="none" strike="noStrike">
              <a:solidFill>
                <a:srgbClr val="17365D"/>
              </a:solidFill>
              <a:latin typeface="Arial"/>
              <a:ea typeface="Arial"/>
              <a:cs typeface="Arial"/>
              <a:sym typeface="Arial"/>
            </a:endParaRPr>
          </a:p>
        </p:txBody>
      </p:sp>
      <p:pic>
        <p:nvPicPr>
          <p:cNvPr id="73" name="Google Shape;73;g359d01d559d_0_12"/>
          <p:cNvPicPr preferRelativeResize="0"/>
          <p:nvPr/>
        </p:nvPicPr>
        <p:blipFill rotWithShape="1">
          <a:blip r:embed="rId3">
            <a:alphaModFix/>
          </a:blip>
          <a:srcRect b="0" l="0" r="0" t="0"/>
          <a:stretch/>
        </p:blipFill>
        <p:spPr>
          <a:xfrm>
            <a:off x="10112849" y="3718889"/>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2d75c275207_1_60"/>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
        <p:nvSpPr>
          <p:cNvPr id="80" name="Google Shape;80;g2d75c275207_1_60"/>
          <p:cNvSpPr txBox="1"/>
          <p:nvPr/>
        </p:nvSpPr>
        <p:spPr>
          <a:xfrm>
            <a:off x="0" y="130500"/>
            <a:ext cx="12192000" cy="695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US" sz="2900" u="sng" cap="none" strike="noStrike">
                <a:solidFill>
                  <a:srgbClr val="17365D"/>
                </a:solidFill>
                <a:latin typeface="Arial"/>
                <a:ea typeface="Arial"/>
                <a:cs typeface="Arial"/>
                <a:sym typeface="Arial"/>
              </a:rPr>
              <a:t>Overview of Smart Schools Bond Act </a:t>
            </a:r>
            <a:endParaRPr b="1" i="0" sz="2900" u="sng" cap="none" strike="noStrike">
              <a:solidFill>
                <a:srgbClr val="17365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t/>
            </a:r>
            <a:endParaRPr b="0" i="0" sz="2900" u="sng" cap="none" strike="noStrike">
              <a:solidFill>
                <a:srgbClr val="17365D"/>
              </a:solidFill>
              <a:latin typeface="Arial"/>
              <a:ea typeface="Arial"/>
              <a:cs typeface="Arial"/>
              <a:sym typeface="Arial"/>
            </a:endParaRPr>
          </a:p>
          <a:p>
            <a:pPr indent="-419100" lvl="0" marL="457200" marR="0" rtl="0" algn="l">
              <a:lnSpc>
                <a:spcPct val="100000"/>
              </a:lnSpc>
              <a:spcBef>
                <a:spcPts val="0"/>
              </a:spcBef>
              <a:spcAft>
                <a:spcPts val="0"/>
              </a:spcAft>
              <a:buClr>
                <a:srgbClr val="AF7B51"/>
              </a:buClr>
              <a:buSzPts val="3000"/>
              <a:buFont typeface="Arial"/>
              <a:buChar char="●"/>
            </a:pPr>
            <a:r>
              <a:rPr b="0" i="0" lang="en-US" sz="3000" u="none" cap="none" strike="noStrike">
                <a:solidFill>
                  <a:srgbClr val="233A44"/>
                </a:solidFill>
                <a:latin typeface="Arial"/>
                <a:ea typeface="Arial"/>
                <a:cs typeface="Arial"/>
                <a:sym typeface="Arial"/>
              </a:rPr>
              <a:t>The Smart Schools Bond Act, was approved by New York State voters in 2014, authorized the issuance of $2 billion of general obligation bonds to finance improved educational technology and infrastructure to improve learning and opportunity for students throughout the State.</a:t>
            </a:r>
            <a:endParaRPr b="0" i="0" sz="3000" u="none" cap="none" strike="noStrike">
              <a:solidFill>
                <a:srgbClr val="AF7B51"/>
              </a:solidFill>
              <a:latin typeface="Arial"/>
              <a:ea typeface="Arial"/>
              <a:cs typeface="Arial"/>
              <a:sym typeface="Arial"/>
            </a:endParaRPr>
          </a:p>
          <a:p>
            <a:pPr indent="-419100" lvl="0" marL="457200" marR="0" rtl="0" algn="l">
              <a:lnSpc>
                <a:spcPct val="100000"/>
              </a:lnSpc>
              <a:spcBef>
                <a:spcPts val="0"/>
              </a:spcBef>
              <a:spcAft>
                <a:spcPts val="0"/>
              </a:spcAft>
              <a:buClr>
                <a:srgbClr val="AF7B51"/>
              </a:buClr>
              <a:buSzPts val="3000"/>
              <a:buFont typeface="Noto Sans Symbols"/>
              <a:buChar char="●"/>
            </a:pPr>
            <a:r>
              <a:rPr b="0" i="0" lang="en-US" sz="3000" u="none" cap="none" strike="noStrike">
                <a:solidFill>
                  <a:srgbClr val="233A44"/>
                </a:solidFill>
                <a:latin typeface="Arial"/>
                <a:ea typeface="Arial"/>
                <a:cs typeface="Arial"/>
                <a:sym typeface="Arial"/>
              </a:rPr>
              <a:t>Allocation for Hudson City School District is:  </a:t>
            </a:r>
            <a:r>
              <a:rPr b="1" i="0" lang="en-US" sz="3000" u="sng" cap="none" strike="noStrike">
                <a:solidFill>
                  <a:srgbClr val="233A44"/>
                </a:solidFill>
                <a:latin typeface="Arial"/>
                <a:ea typeface="Arial"/>
                <a:cs typeface="Arial"/>
                <a:sym typeface="Arial"/>
              </a:rPr>
              <a:t>$1,771,233.</a:t>
            </a:r>
            <a:endParaRPr b="1" i="0" sz="3000" u="sng" cap="none" strike="noStrike">
              <a:solidFill>
                <a:srgbClr val="233A44"/>
              </a:solidFill>
              <a:latin typeface="Arial"/>
              <a:ea typeface="Arial"/>
              <a:cs typeface="Arial"/>
              <a:sym typeface="Arial"/>
            </a:endParaRPr>
          </a:p>
          <a:p>
            <a:pPr indent="-419100" lvl="0" marL="457200" marR="0" rtl="0" algn="l">
              <a:lnSpc>
                <a:spcPct val="100000"/>
              </a:lnSpc>
              <a:spcBef>
                <a:spcPts val="0"/>
              </a:spcBef>
              <a:spcAft>
                <a:spcPts val="0"/>
              </a:spcAft>
              <a:buClr>
                <a:srgbClr val="AF7B51"/>
              </a:buClr>
              <a:buSzPts val="3000"/>
              <a:buFont typeface="Arial"/>
              <a:buChar char="●"/>
            </a:pPr>
            <a:r>
              <a:rPr b="0" i="0" lang="en-US" sz="3000" u="none" cap="none" strike="noStrike">
                <a:solidFill>
                  <a:srgbClr val="233A44"/>
                </a:solidFill>
                <a:latin typeface="Arial"/>
                <a:ea typeface="Arial"/>
                <a:cs typeface="Arial"/>
                <a:sym typeface="Arial"/>
              </a:rPr>
              <a:t>Collaborative Process (Stakeholders, Assessment of Needs, Demonstrations, Walkthroughs</a:t>
            </a:r>
            <a:r>
              <a:rPr lang="en-US" sz="3000">
                <a:solidFill>
                  <a:srgbClr val="233A44"/>
                </a:solidFill>
              </a:rPr>
              <a:t>, Rubric, Pricing,</a:t>
            </a:r>
            <a:r>
              <a:rPr b="0" i="0" lang="en-US" sz="3000" u="none" cap="none" strike="noStrike">
                <a:solidFill>
                  <a:srgbClr val="233A44"/>
                </a:solidFill>
                <a:latin typeface="Arial"/>
                <a:ea typeface="Arial"/>
                <a:cs typeface="Arial"/>
                <a:sym typeface="Arial"/>
              </a:rPr>
              <a:t> Recommendations &amp; </a:t>
            </a:r>
            <a:r>
              <a:rPr b="0" i="0" lang="en-US" sz="3000" cap="none" strike="noStrike">
                <a:solidFill>
                  <a:srgbClr val="233A44"/>
                </a:solidFill>
                <a:latin typeface="Arial"/>
                <a:ea typeface="Arial"/>
                <a:cs typeface="Arial"/>
                <a:sym typeface="Arial"/>
              </a:rPr>
              <a:t>Develop a Smart Schools Improvement Plan (SSIP))</a:t>
            </a:r>
            <a:endParaRPr b="0" i="0" sz="3000" cap="none" strike="noStrike">
              <a:solidFill>
                <a:srgbClr val="233A44"/>
              </a:solidFill>
              <a:latin typeface="Arial"/>
              <a:ea typeface="Arial"/>
              <a:cs typeface="Arial"/>
              <a:sym typeface="Arial"/>
            </a:endParaRPr>
          </a:p>
          <a:p>
            <a:pPr indent="-419100" lvl="0" marL="457200" marR="0" rtl="0" algn="l">
              <a:lnSpc>
                <a:spcPct val="100000"/>
              </a:lnSpc>
              <a:spcBef>
                <a:spcPts val="0"/>
              </a:spcBef>
              <a:spcAft>
                <a:spcPts val="0"/>
              </a:spcAft>
              <a:buClr>
                <a:srgbClr val="AF7B51"/>
              </a:buClr>
              <a:buSzPts val="3000"/>
              <a:buFont typeface="Arial"/>
              <a:buChar char="●"/>
            </a:pPr>
            <a:r>
              <a:rPr b="0" i="0" lang="en-US" sz="3000" u="none" cap="none" strike="noStrike">
                <a:solidFill>
                  <a:srgbClr val="233A44"/>
                </a:solidFill>
                <a:latin typeface="Arial"/>
                <a:ea typeface="Arial"/>
                <a:cs typeface="Arial"/>
                <a:sym typeface="Arial"/>
              </a:rPr>
              <a:t>Focus Areas: High Tech Security Features &amp; School Connectivity </a:t>
            </a:r>
            <a:endParaRPr b="1" i="0" sz="3000" u="none" cap="none" strike="noStrike">
              <a:solidFill>
                <a:srgbClr val="233A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100"/>
              <a:buFont typeface="Arial"/>
              <a:buNone/>
            </a:pPr>
            <a:r>
              <a:t/>
            </a:r>
            <a:endParaRPr b="0" i="0" sz="41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100"/>
              <a:buFont typeface="Arial"/>
              <a:buNone/>
            </a:pPr>
            <a:r>
              <a:t/>
            </a:r>
            <a:endParaRPr b="0" i="0" sz="4100" u="none" cap="none" strike="noStrike">
              <a:solidFill>
                <a:srgbClr val="17365D"/>
              </a:solidFill>
              <a:latin typeface="Arial"/>
              <a:ea typeface="Arial"/>
              <a:cs typeface="Arial"/>
              <a:sym typeface="Arial"/>
            </a:endParaRPr>
          </a:p>
        </p:txBody>
      </p:sp>
      <p:pic>
        <p:nvPicPr>
          <p:cNvPr id="81" name="Google Shape;81;g2d75c275207_1_60"/>
          <p:cNvPicPr preferRelativeResize="0"/>
          <p:nvPr/>
        </p:nvPicPr>
        <p:blipFill rotWithShape="1">
          <a:blip r:embed="rId3">
            <a:alphaModFix/>
          </a:blip>
          <a:srcRect b="0" l="0" r="0" t="0"/>
          <a:stretch/>
        </p:blipFill>
        <p:spPr>
          <a:xfrm>
            <a:off x="217974" y="166889"/>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d75c275207_1_66"/>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
        <p:nvSpPr>
          <p:cNvPr id="88" name="Google Shape;88;g2d75c275207_1_66"/>
          <p:cNvSpPr txBox="1"/>
          <p:nvPr/>
        </p:nvSpPr>
        <p:spPr>
          <a:xfrm>
            <a:off x="-827750" y="80400"/>
            <a:ext cx="13197000" cy="704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US" sz="2200" u="none" cap="none" strike="noStrike">
                <a:solidFill>
                  <a:srgbClr val="17365D"/>
                </a:solidFill>
                <a:latin typeface="Arial"/>
                <a:ea typeface="Arial"/>
                <a:cs typeface="Arial"/>
                <a:sym typeface="Arial"/>
              </a:rPr>
              <a:t>District Technology Committee/Smart Scho</a:t>
            </a:r>
            <a:r>
              <a:rPr b="1" lang="en-US" sz="2200">
                <a:solidFill>
                  <a:srgbClr val="17365D"/>
                </a:solidFill>
              </a:rPr>
              <a:t>ols Subcommittee</a:t>
            </a:r>
            <a:r>
              <a:rPr b="1" i="0" lang="en-US" sz="2800" u="none" cap="none" strike="noStrike">
                <a:solidFill>
                  <a:srgbClr val="17365D"/>
                </a:solidFill>
                <a:latin typeface="Arial"/>
                <a:ea typeface="Arial"/>
                <a:cs typeface="Arial"/>
                <a:sym typeface="Arial"/>
              </a:rPr>
              <a:t> </a:t>
            </a:r>
            <a:endParaRPr b="1" i="0" sz="2800" u="none" cap="none" strike="noStrike">
              <a:solidFill>
                <a:srgbClr val="17365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t/>
            </a:r>
            <a:endParaRPr b="1" i="0" sz="2800" u="none" cap="none" strike="noStrike">
              <a:solidFill>
                <a:srgbClr val="17365D"/>
              </a:solidFill>
              <a:latin typeface="Arial"/>
              <a:ea typeface="Arial"/>
              <a:cs typeface="Arial"/>
              <a:sym typeface="Arial"/>
            </a:endParaRPr>
          </a:p>
          <a:p>
            <a:pPr indent="-406400" lvl="2" marL="1371600" marR="0" rtl="0" algn="l">
              <a:lnSpc>
                <a:spcPct val="100000"/>
              </a:lnSpc>
              <a:spcBef>
                <a:spcPts val="0"/>
              </a:spcBef>
              <a:spcAft>
                <a:spcPts val="0"/>
              </a:spcAft>
              <a:buClr>
                <a:srgbClr val="17365D"/>
              </a:buClr>
              <a:buSzPts val="2800"/>
              <a:buFont typeface="Arial"/>
              <a:buChar char="■"/>
            </a:pPr>
            <a:r>
              <a:rPr b="0" i="0" lang="en-US" sz="2800" u="none" cap="none" strike="noStrike">
                <a:solidFill>
                  <a:srgbClr val="17365D"/>
                </a:solidFill>
                <a:latin typeface="Arial"/>
                <a:ea typeface="Arial"/>
                <a:cs typeface="Arial"/>
                <a:sym typeface="Arial"/>
              </a:rPr>
              <a:t>HCSD has a Very Collaborative Working Committee, Comprised of Students, Parents/Guardian/Community &amp; PreK-12 Faculty, Admin. Support Staff. A Special Thank You to the Committee for All Their Hard Work!</a:t>
            </a:r>
            <a:endParaRPr b="0" i="0" sz="2800" u="none" cap="none" strike="noStrike">
              <a:solidFill>
                <a:srgbClr val="17365D"/>
              </a:solidFill>
              <a:latin typeface="Arial"/>
              <a:ea typeface="Arial"/>
              <a:cs typeface="Arial"/>
              <a:sym typeface="Arial"/>
            </a:endParaRPr>
          </a:p>
          <a:p>
            <a:pPr indent="-406400" lvl="2" marL="1371600" marR="0" rtl="0" algn="l">
              <a:lnSpc>
                <a:spcPct val="100000"/>
              </a:lnSpc>
              <a:spcBef>
                <a:spcPts val="0"/>
              </a:spcBef>
              <a:spcAft>
                <a:spcPts val="0"/>
              </a:spcAft>
              <a:buClr>
                <a:srgbClr val="17365D"/>
              </a:buClr>
              <a:buSzPts val="2800"/>
              <a:buFont typeface="Arial"/>
              <a:buChar char="■"/>
            </a:pPr>
            <a:r>
              <a:rPr b="0" i="0" lang="en-US" sz="2800" u="none" cap="none" strike="noStrike">
                <a:solidFill>
                  <a:srgbClr val="17365D"/>
                </a:solidFill>
                <a:latin typeface="Arial"/>
                <a:ea typeface="Arial"/>
                <a:cs typeface="Arial"/>
                <a:sym typeface="Arial"/>
              </a:rPr>
              <a:t>NYSED Requires School Districts to have a </a:t>
            </a:r>
            <a:r>
              <a:rPr b="0" i="0" lang="en-US" sz="2800" u="sng" cap="none" strike="noStrike">
                <a:solidFill>
                  <a:schemeClr val="hlink"/>
                </a:solidFill>
                <a:latin typeface="Arial"/>
                <a:ea typeface="Arial"/>
                <a:cs typeface="Arial"/>
                <a:sym typeface="Arial"/>
                <a:hlinkClick r:id="rId3"/>
              </a:rPr>
              <a:t>3 Year Technology Plan.</a:t>
            </a:r>
            <a:br>
              <a:rPr b="0" i="0" lang="en-US" sz="2800" u="none" cap="none" strike="noStrike">
                <a:solidFill>
                  <a:srgbClr val="17365D"/>
                </a:solidFill>
                <a:latin typeface="Arial"/>
                <a:ea typeface="Arial"/>
                <a:cs typeface="Arial"/>
                <a:sym typeface="Arial"/>
              </a:rPr>
            </a:br>
            <a:r>
              <a:rPr b="0" i="0" lang="en-US" sz="2800" u="none" cap="none" strike="noStrike">
                <a:solidFill>
                  <a:srgbClr val="17365D"/>
                </a:solidFill>
                <a:latin typeface="Arial"/>
                <a:ea typeface="Arial"/>
                <a:cs typeface="Arial"/>
                <a:sym typeface="Arial"/>
              </a:rPr>
              <a:t>Current Plan covers three school years, 2022-2023, 2023-2024, 2024-2025. (</a:t>
            </a:r>
            <a:r>
              <a:rPr lang="en-US" sz="2800">
                <a:solidFill>
                  <a:srgbClr val="17365D"/>
                </a:solidFill>
              </a:rPr>
              <a:t>Next year will work on New Technology Plan)</a:t>
            </a:r>
            <a:endParaRPr b="0" i="0" sz="2800" u="none" cap="none" strike="noStrike">
              <a:solidFill>
                <a:srgbClr val="17365D"/>
              </a:solidFill>
              <a:latin typeface="Arial"/>
              <a:ea typeface="Arial"/>
              <a:cs typeface="Arial"/>
              <a:sym typeface="Arial"/>
            </a:endParaRPr>
          </a:p>
          <a:p>
            <a:pPr indent="-406400" lvl="2" marL="1371600" marR="0" rtl="0" algn="l">
              <a:lnSpc>
                <a:spcPct val="100000"/>
              </a:lnSpc>
              <a:spcBef>
                <a:spcPts val="0"/>
              </a:spcBef>
              <a:spcAft>
                <a:spcPts val="0"/>
              </a:spcAft>
              <a:buClr>
                <a:srgbClr val="17365D"/>
              </a:buClr>
              <a:buSzPts val="2800"/>
              <a:buFont typeface="Arial"/>
              <a:buChar char="■"/>
            </a:pPr>
            <a:r>
              <a:rPr b="0" i="0" lang="en-US" sz="2800" u="none" cap="none" strike="noStrike">
                <a:solidFill>
                  <a:srgbClr val="17365D"/>
                </a:solidFill>
                <a:latin typeface="Arial"/>
                <a:ea typeface="Arial"/>
                <a:cs typeface="Arial"/>
                <a:sym typeface="Arial"/>
              </a:rPr>
              <a:t>Data Sources Used for Developing Plan:</a:t>
            </a:r>
            <a:endParaRPr b="1" i="0" sz="2800" u="none" cap="none" strike="noStrike">
              <a:solidFill>
                <a:srgbClr val="17365D"/>
              </a:solidFill>
              <a:latin typeface="Arial"/>
              <a:ea typeface="Arial"/>
              <a:cs typeface="Arial"/>
              <a:sym typeface="Arial"/>
            </a:endParaRPr>
          </a:p>
          <a:p>
            <a:pPr indent="-406400" lvl="3" marL="1828800" marR="0" rtl="0" algn="l">
              <a:lnSpc>
                <a:spcPct val="100000"/>
              </a:lnSpc>
              <a:spcBef>
                <a:spcPts val="0"/>
              </a:spcBef>
              <a:spcAft>
                <a:spcPts val="0"/>
              </a:spcAft>
              <a:buClr>
                <a:srgbClr val="17365D"/>
              </a:buClr>
              <a:buSzPts val="2800"/>
              <a:buFont typeface="Arial"/>
              <a:buChar char="●"/>
            </a:pPr>
            <a:r>
              <a:rPr b="0" i="0" lang="en-US" sz="2800" u="none" cap="none" strike="noStrike">
                <a:solidFill>
                  <a:srgbClr val="17365D"/>
                </a:solidFill>
                <a:latin typeface="Arial"/>
                <a:ea typeface="Arial"/>
                <a:cs typeface="Arial"/>
                <a:sym typeface="Arial"/>
              </a:rPr>
              <a:t>IT Audit by the Comptroller’s Office.</a:t>
            </a:r>
            <a:endParaRPr b="0" i="0" sz="2800" u="none" cap="none" strike="noStrike">
              <a:solidFill>
                <a:srgbClr val="17365D"/>
              </a:solidFill>
              <a:latin typeface="Arial"/>
              <a:ea typeface="Arial"/>
              <a:cs typeface="Arial"/>
              <a:sym typeface="Arial"/>
            </a:endParaRPr>
          </a:p>
          <a:p>
            <a:pPr indent="-406400" lvl="3" marL="1828800" marR="0" rtl="0" algn="l">
              <a:lnSpc>
                <a:spcPct val="100000"/>
              </a:lnSpc>
              <a:spcBef>
                <a:spcPts val="0"/>
              </a:spcBef>
              <a:spcAft>
                <a:spcPts val="0"/>
              </a:spcAft>
              <a:buClr>
                <a:srgbClr val="17365D"/>
              </a:buClr>
              <a:buSzPts val="2800"/>
              <a:buFont typeface="Arial"/>
              <a:buChar char="●"/>
            </a:pPr>
            <a:r>
              <a:rPr b="0" i="0" lang="en-US" sz="2800" u="none" cap="none" strike="noStrike">
                <a:solidFill>
                  <a:srgbClr val="17365D"/>
                </a:solidFill>
                <a:latin typeface="Arial"/>
                <a:ea typeface="Arial"/>
                <a:cs typeface="Arial"/>
                <a:sym typeface="Arial"/>
              </a:rPr>
              <a:t>Feedback from Technology Committee Surveys.</a:t>
            </a:r>
            <a:endParaRPr b="0" i="0" sz="2800" u="none" cap="none" strike="noStrike">
              <a:solidFill>
                <a:srgbClr val="17365D"/>
              </a:solidFill>
              <a:latin typeface="Arial"/>
              <a:ea typeface="Arial"/>
              <a:cs typeface="Arial"/>
              <a:sym typeface="Arial"/>
            </a:endParaRPr>
          </a:p>
          <a:p>
            <a:pPr indent="-406400" lvl="3" marL="1828800" marR="0" rtl="0" algn="l">
              <a:lnSpc>
                <a:spcPct val="100000"/>
              </a:lnSpc>
              <a:spcBef>
                <a:spcPts val="0"/>
              </a:spcBef>
              <a:spcAft>
                <a:spcPts val="0"/>
              </a:spcAft>
              <a:buClr>
                <a:srgbClr val="17365D"/>
              </a:buClr>
              <a:buSzPts val="2800"/>
              <a:buFont typeface="Arial"/>
              <a:buChar char="●"/>
            </a:pPr>
            <a:r>
              <a:rPr b="0" i="0" lang="en-US" sz="2800" u="none" cap="none" strike="noStrike">
                <a:solidFill>
                  <a:srgbClr val="17365D"/>
                </a:solidFill>
                <a:latin typeface="Arial"/>
                <a:ea typeface="Arial"/>
                <a:cs typeface="Arial"/>
                <a:sym typeface="Arial"/>
              </a:rPr>
              <a:t>NYS Digital Equity Surveys.</a:t>
            </a:r>
            <a:endParaRPr b="0" i="0" sz="2800" u="none" cap="none" strike="noStrike">
              <a:solidFill>
                <a:srgbClr val="17365D"/>
              </a:solidFill>
              <a:latin typeface="Arial"/>
              <a:ea typeface="Arial"/>
              <a:cs typeface="Arial"/>
              <a:sym typeface="Arial"/>
            </a:endParaRPr>
          </a:p>
          <a:p>
            <a:pPr indent="-406400" lvl="3" marL="1828800" marR="0" rtl="0" algn="l">
              <a:lnSpc>
                <a:spcPct val="100000"/>
              </a:lnSpc>
              <a:spcBef>
                <a:spcPts val="0"/>
              </a:spcBef>
              <a:spcAft>
                <a:spcPts val="0"/>
              </a:spcAft>
              <a:buClr>
                <a:srgbClr val="17365D"/>
              </a:buClr>
              <a:buSzPts val="2800"/>
              <a:buFont typeface="Arial"/>
              <a:buChar char="●"/>
            </a:pPr>
            <a:r>
              <a:rPr b="0" i="0" lang="en-US" sz="2800" u="none" cap="none" strike="noStrike">
                <a:solidFill>
                  <a:srgbClr val="17365D"/>
                </a:solidFill>
                <a:latin typeface="Arial"/>
                <a:ea typeface="Arial"/>
                <a:cs typeface="Arial"/>
                <a:sym typeface="Arial"/>
              </a:rPr>
              <a:t>IT Needs Assessments by IT Dept. &amp; BOCES Par</a:t>
            </a:r>
            <a:r>
              <a:rPr lang="en-US" sz="2800">
                <a:solidFill>
                  <a:srgbClr val="17365D"/>
                </a:solidFill>
              </a:rPr>
              <a:t>tners</a:t>
            </a:r>
            <a:endParaRPr b="0" i="0" sz="2800" u="none" cap="none" strike="noStrike">
              <a:solidFill>
                <a:srgbClr val="17365D"/>
              </a:solidFill>
              <a:latin typeface="Arial"/>
              <a:ea typeface="Arial"/>
              <a:cs typeface="Arial"/>
              <a:sym typeface="Arial"/>
            </a:endParaRPr>
          </a:p>
          <a:p>
            <a:pPr indent="0" lvl="0" marL="137160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17365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500"/>
              <a:buFont typeface="Arial"/>
              <a:buNone/>
            </a:pPr>
            <a:r>
              <a:t/>
            </a:r>
            <a:endParaRPr b="1" i="0" sz="2700" u="none" cap="none" strike="noStrike">
              <a:solidFill>
                <a:srgbClr val="17365D"/>
              </a:solidFill>
              <a:latin typeface="Arial"/>
              <a:ea typeface="Arial"/>
              <a:cs typeface="Arial"/>
              <a:sym typeface="Arial"/>
            </a:endParaRPr>
          </a:p>
        </p:txBody>
      </p:sp>
      <p:pic>
        <p:nvPicPr>
          <p:cNvPr id="89" name="Google Shape;89;g2d75c275207_1_66"/>
          <p:cNvPicPr preferRelativeResize="0"/>
          <p:nvPr/>
        </p:nvPicPr>
        <p:blipFill rotWithShape="1">
          <a:blip r:embed="rId4">
            <a:alphaModFix/>
          </a:blip>
          <a:srcRect b="0" l="0" r="0" t="0"/>
          <a:stretch/>
        </p:blipFill>
        <p:spPr>
          <a:xfrm>
            <a:off x="9800075" y="3640225"/>
            <a:ext cx="1730051" cy="2306724"/>
          </a:xfrm>
          <a:prstGeom prst="rect">
            <a:avLst/>
          </a:prstGeom>
          <a:noFill/>
          <a:ln cap="flat" cmpd="sng" w="38100">
            <a:solidFill>
              <a:srgbClr val="000000"/>
            </a:solidFill>
            <a:prstDash val="solid"/>
            <a:round/>
            <a:headEnd len="sm" w="sm" type="none"/>
            <a:tailEnd len="sm" w="sm" type="none"/>
          </a:ln>
        </p:spPr>
      </p:pic>
      <p:pic>
        <p:nvPicPr>
          <p:cNvPr id="90" name="Google Shape;90;g2d75c275207_1_66"/>
          <p:cNvPicPr preferRelativeResize="0"/>
          <p:nvPr/>
        </p:nvPicPr>
        <p:blipFill rotWithShape="1">
          <a:blip r:embed="rId5">
            <a:alphaModFix/>
          </a:blip>
          <a:srcRect b="0" l="0" r="0" t="0"/>
          <a:stretch/>
        </p:blipFill>
        <p:spPr>
          <a:xfrm>
            <a:off x="213474" y="124875"/>
            <a:ext cx="1181050" cy="567600"/>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d75c275207_1_82"/>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
        <p:nvSpPr>
          <p:cNvPr id="97" name="Google Shape;97;g2d75c275207_1_82"/>
          <p:cNvSpPr txBox="1"/>
          <p:nvPr/>
        </p:nvSpPr>
        <p:spPr>
          <a:xfrm>
            <a:off x="0" y="188825"/>
            <a:ext cx="11991900" cy="717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lang="en-US" sz="3000" u="sng">
                <a:solidFill>
                  <a:srgbClr val="17365D"/>
                </a:solidFill>
              </a:rPr>
              <a:t>District Technology Plan Goals: </a:t>
            </a:r>
            <a:br>
              <a:rPr b="1" lang="en-US" sz="3000" u="sng">
                <a:solidFill>
                  <a:srgbClr val="17365D"/>
                </a:solidFill>
              </a:rPr>
            </a:br>
            <a:endParaRPr b="1" sz="3000" u="sng">
              <a:solidFill>
                <a:srgbClr val="17365D"/>
              </a:solidFill>
            </a:endParaRPr>
          </a:p>
          <a:p>
            <a:pPr indent="0" lvl="0" marL="0" marR="0" rtl="0" algn="l">
              <a:lnSpc>
                <a:spcPct val="100000"/>
              </a:lnSpc>
              <a:spcBef>
                <a:spcPts val="0"/>
              </a:spcBef>
              <a:spcAft>
                <a:spcPts val="0"/>
              </a:spcAft>
              <a:buClr>
                <a:srgbClr val="000000"/>
              </a:buClr>
              <a:buSzPts val="3400"/>
              <a:buFont typeface="Arial"/>
              <a:buNone/>
            </a:pPr>
            <a:r>
              <a:rPr b="1" i="0" lang="en-US" sz="3000" u="sng" cap="none" strike="noStrike">
                <a:solidFill>
                  <a:srgbClr val="17365D"/>
                </a:solidFill>
              </a:rPr>
              <a:t>Goal 1:</a:t>
            </a:r>
            <a:endParaRPr b="1" i="0" sz="3000" u="sng" cap="none" strike="noStrike">
              <a:solidFill>
                <a:srgbClr val="17365D"/>
              </a:solidFill>
            </a:endParaRPr>
          </a:p>
          <a:p>
            <a:pPr indent="0" lvl="0" marL="0" marR="0" rtl="0" algn="l">
              <a:lnSpc>
                <a:spcPct val="100000"/>
              </a:lnSpc>
              <a:spcBef>
                <a:spcPts val="0"/>
              </a:spcBef>
              <a:spcAft>
                <a:spcPts val="0"/>
              </a:spcAft>
              <a:buClr>
                <a:srgbClr val="000000"/>
              </a:buClr>
              <a:buSzPts val="3400"/>
              <a:buFont typeface="Arial"/>
              <a:buNone/>
            </a:pPr>
            <a:r>
              <a:rPr b="1" i="1" lang="en-US" sz="3000" u="none" cap="none" strike="noStrike">
                <a:solidFill>
                  <a:srgbClr val="17365D"/>
                </a:solidFill>
                <a:latin typeface="Arial"/>
                <a:ea typeface="Arial"/>
                <a:cs typeface="Arial"/>
                <a:sym typeface="Arial"/>
              </a:rPr>
              <a:t>Provide appropriate instructional technology tools to </a:t>
            </a:r>
            <a:br>
              <a:rPr b="1" i="1" lang="en-US" sz="3000" u="none" cap="none" strike="noStrike">
                <a:solidFill>
                  <a:srgbClr val="17365D"/>
                </a:solidFill>
                <a:latin typeface="Arial"/>
                <a:ea typeface="Arial"/>
                <a:cs typeface="Arial"/>
                <a:sym typeface="Arial"/>
              </a:rPr>
            </a:br>
            <a:r>
              <a:rPr b="1" i="1" lang="en-US" sz="3000" u="none" cap="none" strike="noStrike">
                <a:solidFill>
                  <a:srgbClr val="17365D"/>
                </a:solidFill>
                <a:latin typeface="Arial"/>
                <a:ea typeface="Arial"/>
                <a:cs typeface="Arial"/>
                <a:sym typeface="Arial"/>
              </a:rPr>
              <a:t>the school community for teaching, learning, and productivity. </a:t>
            </a:r>
            <a:br>
              <a:rPr b="1" i="1" lang="en-US" sz="3000" u="none" cap="none" strike="noStrike">
                <a:solidFill>
                  <a:srgbClr val="17365D"/>
                </a:solidFill>
                <a:latin typeface="Arial"/>
                <a:ea typeface="Arial"/>
                <a:cs typeface="Arial"/>
                <a:sym typeface="Arial"/>
              </a:rPr>
            </a:br>
            <a:endParaRPr b="1" i="1" sz="3000" u="none" cap="none" strike="noStrike">
              <a:solidFill>
                <a:srgbClr val="17365D"/>
              </a:solidFill>
              <a:latin typeface="Arial"/>
              <a:ea typeface="Arial"/>
              <a:cs typeface="Arial"/>
              <a:sym typeface="Arial"/>
            </a:endParaRPr>
          </a:p>
          <a:p>
            <a:pPr indent="0" lvl="0" marL="0" rtl="0" algn="l">
              <a:spcBef>
                <a:spcPts val="0"/>
              </a:spcBef>
              <a:spcAft>
                <a:spcPts val="0"/>
              </a:spcAft>
              <a:buClr>
                <a:schemeClr val="dk1"/>
              </a:buClr>
              <a:buSzPts val="3400"/>
              <a:buFont typeface="Arial"/>
              <a:buNone/>
            </a:pPr>
            <a:r>
              <a:rPr b="1" lang="en-US" sz="3000" u="sng">
                <a:solidFill>
                  <a:srgbClr val="17365D"/>
                </a:solidFill>
              </a:rPr>
              <a:t>Goal 2:</a:t>
            </a:r>
            <a:endParaRPr b="1" sz="3000" u="sng">
              <a:solidFill>
                <a:srgbClr val="17365D"/>
              </a:solidFill>
            </a:endParaRPr>
          </a:p>
          <a:p>
            <a:pPr indent="0" lvl="0" marL="0" rtl="0" algn="l">
              <a:spcBef>
                <a:spcPts val="0"/>
              </a:spcBef>
              <a:spcAft>
                <a:spcPts val="0"/>
              </a:spcAft>
              <a:buClr>
                <a:schemeClr val="dk1"/>
              </a:buClr>
              <a:buSzPts val="3000"/>
              <a:buFont typeface="Arial"/>
              <a:buNone/>
            </a:pPr>
            <a:r>
              <a:rPr b="1" i="1" lang="en-US" sz="3000">
                <a:solidFill>
                  <a:srgbClr val="17365D"/>
                </a:solidFill>
              </a:rPr>
              <a:t>Provide professional development to teachers, administrators and support staff.</a:t>
            </a:r>
            <a:br>
              <a:rPr b="1" i="1" lang="en-US" sz="3000">
                <a:solidFill>
                  <a:srgbClr val="17365D"/>
                </a:solidFill>
              </a:rPr>
            </a:br>
            <a:br>
              <a:rPr b="1" i="1" lang="en-US" sz="3000">
                <a:solidFill>
                  <a:srgbClr val="17365D"/>
                </a:solidFill>
              </a:rPr>
            </a:br>
            <a:r>
              <a:rPr b="1" lang="en-US" sz="3000" u="sng">
                <a:solidFill>
                  <a:srgbClr val="17365D"/>
                </a:solidFill>
              </a:rPr>
              <a:t>Goal 3:</a:t>
            </a:r>
            <a:endParaRPr b="1" sz="3000" u="sng">
              <a:solidFill>
                <a:srgbClr val="17365D"/>
              </a:solidFill>
            </a:endParaRPr>
          </a:p>
          <a:p>
            <a:pPr indent="0" lvl="0" marL="0" rtl="0" algn="l">
              <a:spcBef>
                <a:spcPts val="0"/>
              </a:spcBef>
              <a:spcAft>
                <a:spcPts val="0"/>
              </a:spcAft>
              <a:buClr>
                <a:schemeClr val="dk1"/>
              </a:buClr>
              <a:buSzPts val="3000"/>
              <a:buFont typeface="Arial"/>
              <a:buNone/>
            </a:pPr>
            <a:r>
              <a:rPr b="1" i="1" lang="en-US" sz="3000">
                <a:solidFill>
                  <a:srgbClr val="17365D"/>
                </a:solidFill>
              </a:rPr>
              <a:t>Ensure student proficiency in digital technology tools and digital citizenship literacy.</a:t>
            </a:r>
            <a:endParaRPr b="1" i="1" sz="3000">
              <a:solidFill>
                <a:srgbClr val="17365D"/>
              </a:solidFill>
            </a:endParaRPr>
          </a:p>
          <a:p>
            <a:pPr indent="0" lvl="0" marL="457200" marR="0" rtl="0" algn="l">
              <a:lnSpc>
                <a:spcPct val="100000"/>
              </a:lnSpc>
              <a:spcBef>
                <a:spcPts val="0"/>
              </a:spcBef>
              <a:spcAft>
                <a:spcPts val="0"/>
              </a:spcAft>
              <a:buClr>
                <a:srgbClr val="000000"/>
              </a:buClr>
              <a:buSzPts val="3600"/>
              <a:buFont typeface="Arial"/>
              <a:buNone/>
            </a:pPr>
            <a:r>
              <a:t/>
            </a:r>
            <a:endParaRPr b="1" i="0" sz="32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200" u="none" cap="none" strike="noStrike">
              <a:solidFill>
                <a:srgbClr val="17365D"/>
              </a:solidFill>
              <a:latin typeface="Arial"/>
              <a:ea typeface="Arial"/>
              <a:cs typeface="Arial"/>
              <a:sym typeface="Arial"/>
            </a:endParaRPr>
          </a:p>
        </p:txBody>
      </p:sp>
      <p:pic>
        <p:nvPicPr>
          <p:cNvPr id="98" name="Google Shape;98;g2d75c275207_1_82"/>
          <p:cNvPicPr preferRelativeResize="0"/>
          <p:nvPr/>
        </p:nvPicPr>
        <p:blipFill rotWithShape="1">
          <a:blip r:embed="rId3">
            <a:alphaModFix/>
          </a:blip>
          <a:srcRect b="0" l="0" r="0" t="0"/>
          <a:stretch/>
        </p:blipFill>
        <p:spPr>
          <a:xfrm>
            <a:off x="7521899" y="274539"/>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d75c275207_1_100"/>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
        <p:nvSpPr>
          <p:cNvPr id="105" name="Google Shape;105;g2d75c275207_1_100"/>
          <p:cNvSpPr txBox="1"/>
          <p:nvPr/>
        </p:nvSpPr>
        <p:spPr>
          <a:xfrm>
            <a:off x="77225" y="60050"/>
            <a:ext cx="11914500" cy="544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100"/>
              <a:buFont typeface="Arial"/>
              <a:buNone/>
            </a:pPr>
            <a:r>
              <a:rPr b="1" i="0" lang="en-US" sz="4100" u="sng" cap="none" strike="noStrike">
                <a:solidFill>
                  <a:srgbClr val="17365D"/>
                </a:solidFill>
              </a:rPr>
              <a:t>Goal 4:</a:t>
            </a:r>
            <a:endParaRPr b="1" i="0" sz="2200" u="sng" cap="none" strike="noStrike">
              <a:solidFill>
                <a:srgbClr val="17365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000"/>
              <a:buFont typeface="Arial"/>
              <a:buNone/>
            </a:pPr>
            <a:r>
              <a:rPr b="1" i="1" lang="en-US" sz="3000" u="none" cap="none" strike="noStrike">
                <a:solidFill>
                  <a:srgbClr val="17365D"/>
                </a:solidFill>
                <a:latin typeface="Times New Roman"/>
                <a:ea typeface="Times New Roman"/>
                <a:cs typeface="Times New Roman"/>
                <a:sym typeface="Times New Roman"/>
              </a:rPr>
              <a:t>Ensure a fully functioning robust network with equitable, accessible</a:t>
            </a:r>
            <a:br>
              <a:rPr b="1" i="1" lang="en-US" sz="3000" u="none" cap="none" strike="noStrike">
                <a:solidFill>
                  <a:srgbClr val="17365D"/>
                </a:solidFill>
                <a:latin typeface="Times New Roman"/>
                <a:ea typeface="Times New Roman"/>
                <a:cs typeface="Times New Roman"/>
                <a:sym typeface="Times New Roman"/>
              </a:rPr>
            </a:br>
            <a:r>
              <a:rPr b="1" i="1" lang="en-US" sz="3000" u="none" cap="none" strike="noStrike">
                <a:solidFill>
                  <a:srgbClr val="17365D"/>
                </a:solidFill>
                <a:latin typeface="Times New Roman"/>
                <a:ea typeface="Times New Roman"/>
                <a:cs typeface="Times New Roman"/>
                <a:sym typeface="Times New Roman"/>
              </a:rPr>
              <a:t>and security technology. </a:t>
            </a:r>
            <a:br>
              <a:rPr b="1" i="0" lang="en-US" sz="3000" u="none" cap="none" strike="noStrike">
                <a:solidFill>
                  <a:srgbClr val="17365D"/>
                </a:solidFill>
                <a:latin typeface="Times New Roman"/>
                <a:ea typeface="Times New Roman"/>
                <a:cs typeface="Times New Roman"/>
                <a:sym typeface="Times New Roman"/>
              </a:rPr>
            </a:br>
            <a:endParaRPr b="1" i="0" sz="3000" u="none" cap="none" strike="noStrike">
              <a:solidFill>
                <a:srgbClr val="17365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4100"/>
              <a:buFont typeface="Arial"/>
              <a:buNone/>
            </a:pPr>
            <a:r>
              <a:rPr b="1" i="0" lang="en-US" sz="3100" u="sng" cap="none" strike="noStrike">
                <a:solidFill>
                  <a:srgbClr val="17365D"/>
                </a:solidFill>
                <a:latin typeface="Arial"/>
                <a:ea typeface="Arial"/>
                <a:cs typeface="Arial"/>
                <a:sym typeface="Arial"/>
              </a:rPr>
              <a:t>Recommended Actions for Using our Smart Schools Funding: </a:t>
            </a:r>
            <a:endParaRPr b="1" i="0" sz="2000" u="none" cap="none" strike="noStrike">
              <a:solidFill>
                <a:srgbClr val="17365D"/>
              </a:solidFill>
              <a:latin typeface="Times New Roman"/>
              <a:ea typeface="Times New Roman"/>
              <a:cs typeface="Times New Roman"/>
              <a:sym typeface="Times New Roman"/>
            </a:endParaRPr>
          </a:p>
          <a:p>
            <a:pPr indent="-419100" lvl="0" marL="914400" marR="0" rtl="0" algn="l">
              <a:lnSpc>
                <a:spcPct val="100000"/>
              </a:lnSpc>
              <a:spcBef>
                <a:spcPts val="0"/>
              </a:spcBef>
              <a:spcAft>
                <a:spcPts val="0"/>
              </a:spcAft>
              <a:buClr>
                <a:srgbClr val="17365D"/>
              </a:buClr>
              <a:buSzPts val="3000"/>
              <a:buFont typeface="Times New Roman"/>
              <a:buChar char="●"/>
            </a:pPr>
            <a:r>
              <a:rPr b="0" i="0" lang="en-US" sz="3000" u="none" cap="none" strike="noStrike">
                <a:solidFill>
                  <a:srgbClr val="17365D"/>
                </a:solidFill>
                <a:latin typeface="Times New Roman"/>
                <a:ea typeface="Times New Roman"/>
                <a:cs typeface="Times New Roman"/>
                <a:sym typeface="Times New Roman"/>
              </a:rPr>
              <a:t>Upgrading </a:t>
            </a:r>
            <a:r>
              <a:rPr lang="en-US" sz="3000">
                <a:solidFill>
                  <a:srgbClr val="17365D"/>
                </a:solidFill>
                <a:latin typeface="Times New Roman"/>
                <a:ea typeface="Times New Roman"/>
                <a:cs typeface="Times New Roman"/>
                <a:sym typeface="Times New Roman"/>
              </a:rPr>
              <a:t>W</a:t>
            </a:r>
            <a:r>
              <a:rPr b="0" i="0" lang="en-US" sz="3000" u="none" cap="none" strike="noStrike">
                <a:solidFill>
                  <a:srgbClr val="17365D"/>
                </a:solidFill>
                <a:latin typeface="Times New Roman"/>
                <a:ea typeface="Times New Roman"/>
                <a:cs typeface="Times New Roman"/>
                <a:sym typeface="Times New Roman"/>
              </a:rPr>
              <a:t>ireless Network infrastructure (cabling and access points)</a:t>
            </a:r>
            <a:endParaRPr b="0" i="0" sz="3000" u="none" cap="none" strike="noStrike">
              <a:solidFill>
                <a:srgbClr val="17365D"/>
              </a:solidFill>
              <a:latin typeface="Times New Roman"/>
              <a:ea typeface="Times New Roman"/>
              <a:cs typeface="Times New Roman"/>
              <a:sym typeface="Times New Roman"/>
            </a:endParaRPr>
          </a:p>
          <a:p>
            <a:pPr indent="-419100" lvl="0" marL="914400" marR="0" rtl="0" algn="l">
              <a:lnSpc>
                <a:spcPct val="100000"/>
              </a:lnSpc>
              <a:spcBef>
                <a:spcPts val="0"/>
              </a:spcBef>
              <a:spcAft>
                <a:spcPts val="0"/>
              </a:spcAft>
              <a:buClr>
                <a:srgbClr val="17365D"/>
              </a:buClr>
              <a:buSzPts val="3000"/>
              <a:buFont typeface="Times New Roman"/>
              <a:buChar char="●"/>
            </a:pPr>
            <a:r>
              <a:rPr b="0" i="0" lang="en-US" sz="3000" u="none" cap="none" strike="noStrike">
                <a:solidFill>
                  <a:srgbClr val="17365D"/>
                </a:solidFill>
                <a:latin typeface="Times New Roman"/>
                <a:ea typeface="Times New Roman"/>
                <a:cs typeface="Times New Roman"/>
                <a:sym typeface="Times New Roman"/>
              </a:rPr>
              <a:t>Upgrading the </a:t>
            </a:r>
            <a:r>
              <a:rPr lang="en-US" sz="3000">
                <a:solidFill>
                  <a:srgbClr val="17365D"/>
                </a:solidFill>
                <a:latin typeface="Times New Roman"/>
                <a:ea typeface="Times New Roman"/>
                <a:cs typeface="Times New Roman"/>
                <a:sym typeface="Times New Roman"/>
              </a:rPr>
              <a:t>S</a:t>
            </a:r>
            <a:r>
              <a:rPr b="0" i="0" lang="en-US" sz="3000" u="none" cap="none" strike="noStrike">
                <a:solidFill>
                  <a:srgbClr val="17365D"/>
                </a:solidFill>
                <a:latin typeface="Times New Roman"/>
                <a:ea typeface="Times New Roman"/>
                <a:cs typeface="Times New Roman"/>
                <a:sym typeface="Times New Roman"/>
              </a:rPr>
              <a:t>ecurity </a:t>
            </a:r>
            <a:r>
              <a:rPr lang="en-US" sz="3000">
                <a:solidFill>
                  <a:srgbClr val="17365D"/>
                </a:solidFill>
                <a:latin typeface="Times New Roman"/>
                <a:ea typeface="Times New Roman"/>
                <a:cs typeface="Times New Roman"/>
                <a:sym typeface="Times New Roman"/>
              </a:rPr>
              <a:t>c</a:t>
            </a:r>
            <a:r>
              <a:rPr b="0" i="0" lang="en-US" sz="3000" u="none" cap="none" strike="noStrike">
                <a:solidFill>
                  <a:srgbClr val="17365D"/>
                </a:solidFill>
                <a:latin typeface="Times New Roman"/>
                <a:ea typeface="Times New Roman"/>
                <a:cs typeface="Times New Roman"/>
                <a:sym typeface="Times New Roman"/>
              </a:rPr>
              <a:t>amera system</a:t>
            </a:r>
            <a:r>
              <a:rPr lang="en-US" sz="3000">
                <a:solidFill>
                  <a:srgbClr val="17365D"/>
                </a:solidFill>
                <a:latin typeface="Times New Roman"/>
                <a:ea typeface="Times New Roman"/>
                <a:cs typeface="Times New Roman"/>
                <a:sym typeface="Times New Roman"/>
              </a:rPr>
              <a:t> and door access.</a:t>
            </a:r>
            <a:endParaRPr b="0" i="0" sz="3000" u="none" cap="none" strike="noStrike">
              <a:solidFill>
                <a:srgbClr val="17365D"/>
              </a:solidFill>
              <a:latin typeface="Times New Roman"/>
              <a:ea typeface="Times New Roman"/>
              <a:cs typeface="Times New Roman"/>
              <a:sym typeface="Times New Roman"/>
            </a:endParaRPr>
          </a:p>
          <a:p>
            <a:pPr indent="-419100" lvl="0" marL="914400" marR="0" rtl="0" algn="l">
              <a:lnSpc>
                <a:spcPct val="100000"/>
              </a:lnSpc>
              <a:spcBef>
                <a:spcPts val="0"/>
              </a:spcBef>
              <a:spcAft>
                <a:spcPts val="0"/>
              </a:spcAft>
              <a:buClr>
                <a:srgbClr val="17365D"/>
              </a:buClr>
              <a:buSzPts val="3000"/>
              <a:buFont typeface="Times New Roman"/>
              <a:buChar char="●"/>
            </a:pPr>
            <a:r>
              <a:rPr b="0" i="0" lang="en-US" sz="3000" u="none" cap="none" strike="noStrike">
                <a:solidFill>
                  <a:srgbClr val="17365D"/>
                </a:solidFill>
                <a:latin typeface="Times New Roman"/>
                <a:ea typeface="Times New Roman"/>
                <a:cs typeface="Times New Roman"/>
                <a:sym typeface="Times New Roman"/>
              </a:rPr>
              <a:t>Upgrading the </a:t>
            </a:r>
            <a:r>
              <a:rPr lang="en-US" sz="3000">
                <a:solidFill>
                  <a:srgbClr val="17365D"/>
                </a:solidFill>
                <a:latin typeface="Times New Roman"/>
                <a:ea typeface="Times New Roman"/>
                <a:cs typeface="Times New Roman"/>
                <a:sym typeface="Times New Roman"/>
              </a:rPr>
              <a:t>P</a:t>
            </a:r>
            <a:r>
              <a:rPr b="0" i="0" lang="en-US" sz="3000" u="none" cap="none" strike="noStrike">
                <a:solidFill>
                  <a:srgbClr val="17365D"/>
                </a:solidFill>
                <a:latin typeface="Times New Roman"/>
                <a:ea typeface="Times New Roman"/>
                <a:cs typeface="Times New Roman"/>
                <a:sym typeface="Times New Roman"/>
              </a:rPr>
              <a:t>hone system.</a:t>
            </a:r>
            <a:endParaRPr b="0" i="0" sz="3000" u="none" cap="none" strike="noStrike">
              <a:solidFill>
                <a:srgbClr val="17365D"/>
              </a:solidFill>
              <a:latin typeface="Times New Roman"/>
              <a:ea typeface="Times New Roman"/>
              <a:cs typeface="Times New Roman"/>
              <a:sym typeface="Times New Roman"/>
            </a:endParaRPr>
          </a:p>
          <a:p>
            <a:pPr indent="-419100" lvl="0" marL="914400" marR="0" rtl="0" algn="l">
              <a:lnSpc>
                <a:spcPct val="100000"/>
              </a:lnSpc>
              <a:spcBef>
                <a:spcPts val="0"/>
              </a:spcBef>
              <a:spcAft>
                <a:spcPts val="0"/>
              </a:spcAft>
              <a:buClr>
                <a:srgbClr val="17365D"/>
              </a:buClr>
              <a:buSzPts val="3000"/>
              <a:buFont typeface="Times New Roman"/>
              <a:buChar char="●"/>
            </a:pPr>
            <a:r>
              <a:rPr lang="en-US" sz="3000">
                <a:solidFill>
                  <a:srgbClr val="17365D"/>
                </a:solidFill>
                <a:latin typeface="Times New Roman"/>
                <a:ea typeface="Times New Roman"/>
                <a:cs typeface="Times New Roman"/>
                <a:sym typeface="Times New Roman"/>
              </a:rPr>
              <a:t>Upgrading the Public Announcements/Clocks System</a:t>
            </a:r>
            <a:endParaRPr b="0" i="0" sz="3000" u="none" cap="none" strike="noStrike">
              <a:solidFill>
                <a:srgbClr val="17365D"/>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0" i="0" sz="3000" u="none" cap="none" strike="noStrike">
              <a:solidFill>
                <a:srgbClr val="17365D"/>
              </a:solidFill>
              <a:latin typeface="Times New Roman"/>
              <a:ea typeface="Times New Roman"/>
              <a:cs typeface="Times New Roman"/>
              <a:sym typeface="Times New Roman"/>
            </a:endParaRPr>
          </a:p>
        </p:txBody>
      </p:sp>
      <p:pic>
        <p:nvPicPr>
          <p:cNvPr id="106" name="Google Shape;106;g2d75c275207_1_100"/>
          <p:cNvPicPr preferRelativeResize="0"/>
          <p:nvPr/>
        </p:nvPicPr>
        <p:blipFill rotWithShape="1">
          <a:blip r:embed="rId3">
            <a:alphaModFix/>
          </a:blip>
          <a:srcRect b="0" l="0" r="0" t="0"/>
          <a:stretch/>
        </p:blipFill>
        <p:spPr>
          <a:xfrm>
            <a:off x="10446124" y="5195064"/>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d773f5aa09_0_21"/>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
        <p:nvSpPr>
          <p:cNvPr id="113" name="Google Shape;113;g2d773f5aa09_0_21"/>
          <p:cNvSpPr txBox="1"/>
          <p:nvPr/>
        </p:nvSpPr>
        <p:spPr>
          <a:xfrm>
            <a:off x="0" y="130500"/>
            <a:ext cx="12192000" cy="829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US" sz="2900" u="sng" cap="none" strike="noStrike">
                <a:solidFill>
                  <a:srgbClr val="17365D"/>
                </a:solidFill>
                <a:latin typeface="Arial"/>
                <a:ea typeface="Arial"/>
                <a:cs typeface="Arial"/>
                <a:sym typeface="Arial"/>
              </a:rPr>
              <a:t>Overview of Smart Schools Bond Act </a:t>
            </a:r>
            <a:endParaRPr b="0" i="0" sz="2900" u="sng"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2900" u="sng" cap="none" strike="noStrike">
              <a:solidFill>
                <a:srgbClr val="17365D"/>
              </a:solidFill>
              <a:latin typeface="Arial"/>
              <a:ea typeface="Arial"/>
              <a:cs typeface="Arial"/>
              <a:sym typeface="Arial"/>
            </a:endParaRPr>
          </a:p>
          <a:p>
            <a:pPr indent="-387350" lvl="0" marL="457200" marR="0" rtl="0" algn="l">
              <a:lnSpc>
                <a:spcPct val="100000"/>
              </a:lnSpc>
              <a:spcBef>
                <a:spcPts val="0"/>
              </a:spcBef>
              <a:spcAft>
                <a:spcPts val="0"/>
              </a:spcAft>
              <a:buClr>
                <a:srgbClr val="AF7B51"/>
              </a:buClr>
              <a:buSzPts val="2500"/>
              <a:buFont typeface="Arial"/>
              <a:buChar char="●"/>
            </a:pPr>
            <a:r>
              <a:rPr b="0" i="0" lang="en-US" sz="2500" u="none" cap="none" strike="noStrike">
                <a:solidFill>
                  <a:srgbClr val="233A44"/>
                </a:solidFill>
                <a:latin typeface="Arial"/>
                <a:ea typeface="Arial"/>
                <a:cs typeface="Arial"/>
                <a:sym typeface="Arial"/>
              </a:rPr>
              <a:t>SSIP must be Aligned with the </a:t>
            </a:r>
            <a:r>
              <a:rPr b="0" i="0" lang="en-US" sz="2500" u="sng" cap="none" strike="noStrike">
                <a:solidFill>
                  <a:schemeClr val="hlink"/>
                </a:solidFill>
                <a:latin typeface="Arial"/>
                <a:ea typeface="Arial"/>
                <a:cs typeface="Arial"/>
                <a:sym typeface="Arial"/>
                <a:hlinkClick r:id="rId3"/>
              </a:rPr>
              <a:t>Approved District Technology Plan</a:t>
            </a:r>
            <a:r>
              <a:rPr b="0" i="0" lang="en-US" sz="2500" u="none" cap="none" strike="noStrike">
                <a:solidFill>
                  <a:srgbClr val="233A44"/>
                </a:solidFill>
                <a:latin typeface="Arial"/>
                <a:ea typeface="Arial"/>
                <a:cs typeface="Arial"/>
                <a:sym typeface="Arial"/>
              </a:rPr>
              <a:t>.</a:t>
            </a:r>
            <a:endParaRPr b="0" i="0" sz="2500" u="none" cap="none" strike="noStrike">
              <a:solidFill>
                <a:srgbClr val="233A44"/>
              </a:solidFill>
              <a:latin typeface="Arial"/>
              <a:ea typeface="Arial"/>
              <a:cs typeface="Arial"/>
              <a:sym typeface="Arial"/>
            </a:endParaRPr>
          </a:p>
          <a:p>
            <a:pPr indent="0" lvl="0" marL="457200" marR="0" rtl="0" algn="l">
              <a:lnSpc>
                <a:spcPct val="100000"/>
              </a:lnSpc>
              <a:spcBef>
                <a:spcPts val="0"/>
              </a:spcBef>
              <a:spcAft>
                <a:spcPts val="0"/>
              </a:spcAft>
              <a:buNone/>
            </a:pPr>
            <a:r>
              <a:t/>
            </a:r>
            <a:endParaRPr sz="2500">
              <a:solidFill>
                <a:srgbClr val="233A44"/>
              </a:solidFill>
            </a:endParaRPr>
          </a:p>
          <a:p>
            <a:pPr indent="-387350" lvl="0" marL="457200" marR="0" rtl="0" algn="l">
              <a:lnSpc>
                <a:spcPct val="100000"/>
              </a:lnSpc>
              <a:spcBef>
                <a:spcPts val="0"/>
              </a:spcBef>
              <a:spcAft>
                <a:spcPts val="0"/>
              </a:spcAft>
              <a:buClr>
                <a:srgbClr val="AF7B51"/>
              </a:buClr>
              <a:buSzPts val="2500"/>
              <a:buFont typeface="Arial"/>
              <a:buChar char="●"/>
            </a:pPr>
            <a:r>
              <a:rPr b="1" lang="en-US" sz="2500">
                <a:solidFill>
                  <a:srgbClr val="233A44"/>
                </a:solidFill>
              </a:rPr>
              <a:t>It is a</a:t>
            </a:r>
            <a:r>
              <a:rPr b="1" i="0" lang="en-US" sz="2500" u="none" cap="none" strike="noStrike">
                <a:solidFill>
                  <a:srgbClr val="233A44"/>
                </a:solidFill>
                <a:latin typeface="Arial"/>
                <a:ea typeface="Arial"/>
                <a:cs typeface="Arial"/>
                <a:sym typeface="Arial"/>
              </a:rPr>
              <a:t>ligned with District Technology Plan -</a:t>
            </a:r>
            <a:r>
              <a:rPr b="1" i="0" lang="en-US" sz="2500" u="sng" cap="none" strike="noStrike">
                <a:solidFill>
                  <a:srgbClr val="233A44"/>
                </a:solidFill>
                <a:latin typeface="Arial"/>
                <a:ea typeface="Arial"/>
                <a:cs typeface="Arial"/>
                <a:sym typeface="Arial"/>
              </a:rPr>
              <a:t>Goal 4: </a:t>
            </a:r>
            <a:endParaRPr b="1" i="0" sz="2500" u="sng" cap="none" strike="noStrike">
              <a:solidFill>
                <a:srgbClr val="233A44"/>
              </a:solidFill>
              <a:latin typeface="Arial"/>
              <a:ea typeface="Arial"/>
              <a:cs typeface="Arial"/>
              <a:sym typeface="Arial"/>
            </a:endParaRPr>
          </a:p>
          <a:p>
            <a:pPr indent="-387350" lvl="1" marL="914400" marR="0" rtl="0" algn="l">
              <a:lnSpc>
                <a:spcPct val="100000"/>
              </a:lnSpc>
              <a:spcBef>
                <a:spcPts val="0"/>
              </a:spcBef>
              <a:spcAft>
                <a:spcPts val="0"/>
              </a:spcAft>
              <a:buClr>
                <a:srgbClr val="233A44"/>
              </a:buClr>
              <a:buSzPts val="2500"/>
              <a:buFont typeface="Arial"/>
              <a:buChar char="○"/>
            </a:pPr>
            <a:r>
              <a:rPr b="0" i="1" lang="en-US" sz="2500" u="none" cap="none" strike="noStrike">
                <a:solidFill>
                  <a:srgbClr val="233A44"/>
                </a:solidFill>
                <a:latin typeface="Arial"/>
                <a:ea typeface="Arial"/>
                <a:cs typeface="Arial"/>
                <a:sym typeface="Arial"/>
              </a:rPr>
              <a:t>Ensure fully functioning robust network with, equitable, accessible and security technology* to use in school and beyond as applicable. (Technology in this goal includes but is not limited to network infrastructure of upgraded and implementation of wireless access points, administrative software, integration into the network for upgrading security camera and phone systems.)</a:t>
            </a:r>
            <a:br>
              <a:rPr b="0" i="1" lang="en-US" sz="2500" u="none" cap="none" strike="noStrike">
                <a:solidFill>
                  <a:srgbClr val="233A44"/>
                </a:solidFill>
                <a:latin typeface="Arial"/>
                <a:ea typeface="Arial"/>
                <a:cs typeface="Arial"/>
                <a:sym typeface="Arial"/>
              </a:rPr>
            </a:br>
            <a:endParaRPr b="0" i="1" sz="2500" u="none" cap="none" strike="noStrike">
              <a:solidFill>
                <a:srgbClr val="233A44"/>
              </a:solidFill>
              <a:latin typeface="Arial"/>
              <a:ea typeface="Arial"/>
              <a:cs typeface="Arial"/>
              <a:sym typeface="Arial"/>
            </a:endParaRPr>
          </a:p>
          <a:p>
            <a:pPr indent="-387350" lvl="1" marL="914400" marR="0" rtl="0" algn="l">
              <a:lnSpc>
                <a:spcPct val="100000"/>
              </a:lnSpc>
              <a:spcBef>
                <a:spcPts val="0"/>
              </a:spcBef>
              <a:spcAft>
                <a:spcPts val="0"/>
              </a:spcAft>
              <a:buClr>
                <a:srgbClr val="233A44"/>
              </a:buClr>
              <a:buSzPts val="2500"/>
              <a:buFont typeface="Arial"/>
              <a:buChar char="○"/>
            </a:pPr>
            <a:r>
              <a:rPr i="1" lang="en-US" sz="2500">
                <a:solidFill>
                  <a:srgbClr val="233A44"/>
                </a:solidFill>
              </a:rPr>
              <a:t>Our </a:t>
            </a:r>
            <a:r>
              <a:rPr b="0" i="1" lang="en-US" sz="2500" u="none" cap="none" strike="noStrike">
                <a:solidFill>
                  <a:srgbClr val="233A44"/>
                </a:solidFill>
                <a:latin typeface="Arial"/>
                <a:ea typeface="Arial"/>
                <a:cs typeface="Arial"/>
                <a:sym typeface="Arial"/>
              </a:rPr>
              <a:t>Recommendations for </a:t>
            </a:r>
            <a:r>
              <a:rPr b="0" i="1" lang="en-US" sz="2500" u="sng" cap="none" strike="noStrike">
                <a:solidFill>
                  <a:schemeClr val="hlink"/>
                </a:solidFill>
                <a:latin typeface="Arial"/>
                <a:ea typeface="Arial"/>
                <a:cs typeface="Arial"/>
                <a:sym typeface="Arial"/>
                <a:hlinkClick r:id="rId4"/>
              </a:rPr>
              <a:t>Smart Schools I</a:t>
            </a:r>
            <a:r>
              <a:rPr i="1" lang="en-US" sz="2500" u="sng">
                <a:solidFill>
                  <a:schemeClr val="hlink"/>
                </a:solidFill>
                <a:hlinkClick r:id="rId5"/>
              </a:rPr>
              <a:t>nvestment </a:t>
            </a:r>
            <a:r>
              <a:rPr b="0" i="1" lang="en-US" sz="2500" u="sng" cap="none" strike="noStrike">
                <a:solidFill>
                  <a:schemeClr val="hlink"/>
                </a:solidFill>
                <a:latin typeface="Arial"/>
                <a:ea typeface="Arial"/>
                <a:cs typeface="Arial"/>
                <a:sym typeface="Arial"/>
                <a:hlinkClick r:id="rId6"/>
              </a:rPr>
              <a:t>Plan:</a:t>
            </a:r>
            <a:r>
              <a:rPr b="0" i="1" lang="en-US" sz="2500" u="none" cap="none" strike="noStrike">
                <a:solidFill>
                  <a:srgbClr val="233A44"/>
                </a:solidFill>
                <a:latin typeface="Arial"/>
                <a:ea typeface="Arial"/>
                <a:cs typeface="Arial"/>
                <a:sym typeface="Arial"/>
              </a:rPr>
              <a:t> (Upgrades to our Security Camera, Wireless, Phones, PA and Clock Systems, Door Access and Structured Cabling)</a:t>
            </a:r>
            <a:endParaRPr b="0" i="1" sz="2500" u="none" cap="none" strike="noStrike">
              <a:solidFill>
                <a:srgbClr val="233A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0" i="1" sz="2700" u="none" cap="none" strike="noStrike">
              <a:solidFill>
                <a:srgbClr val="233A44"/>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233A44"/>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100"/>
              <a:buFont typeface="Arial"/>
              <a:buNone/>
            </a:pPr>
            <a:r>
              <a:t/>
            </a:r>
            <a:endParaRPr b="0" i="0" sz="41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100"/>
              <a:buFont typeface="Arial"/>
              <a:buNone/>
            </a:pPr>
            <a:r>
              <a:t/>
            </a:r>
            <a:endParaRPr b="0" i="0" sz="4100" u="none" cap="none" strike="noStrike">
              <a:solidFill>
                <a:srgbClr val="17365D"/>
              </a:solidFill>
              <a:latin typeface="Arial"/>
              <a:ea typeface="Arial"/>
              <a:cs typeface="Arial"/>
              <a:sym typeface="Arial"/>
            </a:endParaRPr>
          </a:p>
        </p:txBody>
      </p:sp>
      <p:pic>
        <p:nvPicPr>
          <p:cNvPr id="114" name="Google Shape;114;g2d773f5aa09_0_21"/>
          <p:cNvPicPr preferRelativeResize="0"/>
          <p:nvPr/>
        </p:nvPicPr>
        <p:blipFill rotWithShape="1">
          <a:blip r:embed="rId7">
            <a:alphaModFix/>
          </a:blip>
          <a:srcRect b="0" l="0" r="0" t="0"/>
          <a:stretch/>
        </p:blipFill>
        <p:spPr>
          <a:xfrm>
            <a:off x="348674" y="205339"/>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5c24bc910c_2_7"/>
          <p:cNvSpPr txBox="1"/>
          <p:nvPr>
            <p:ph idx="12" type="sldNum"/>
          </p:nvPr>
        </p:nvSpPr>
        <p:spPr>
          <a:xfrm>
            <a:off x="9103677" y="6387292"/>
            <a:ext cx="2804100" cy="342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120" name="Google Shape;120;g35c24bc910c_2_7"/>
          <p:cNvSpPr txBox="1"/>
          <p:nvPr/>
        </p:nvSpPr>
        <p:spPr>
          <a:xfrm>
            <a:off x="1713075" y="63850"/>
            <a:ext cx="91038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600"/>
              <a:buFont typeface="Arial"/>
              <a:buNone/>
            </a:pPr>
            <a:r>
              <a:rPr b="1" lang="en-US" sz="3000">
                <a:solidFill>
                  <a:srgbClr val="233A44"/>
                </a:solidFill>
                <a:latin typeface="Calibri"/>
                <a:ea typeface="Calibri"/>
                <a:cs typeface="Calibri"/>
                <a:sym typeface="Calibri"/>
              </a:rPr>
              <a:t>Challenges/Issues and Feature/Benefits</a:t>
            </a:r>
            <a:endParaRPr b="1" sz="3000">
              <a:solidFill>
                <a:srgbClr val="233A44"/>
              </a:solidFill>
              <a:latin typeface="Calibri"/>
              <a:ea typeface="Calibri"/>
              <a:cs typeface="Calibri"/>
              <a:sym typeface="Calibri"/>
            </a:endParaRPr>
          </a:p>
        </p:txBody>
      </p:sp>
      <p:graphicFrame>
        <p:nvGraphicFramePr>
          <p:cNvPr id="121" name="Google Shape;121;g35c24bc910c_2_7"/>
          <p:cNvGraphicFramePr/>
          <p:nvPr/>
        </p:nvGraphicFramePr>
        <p:xfrm>
          <a:off x="377213" y="1575050"/>
          <a:ext cx="3000000" cy="3000000"/>
        </p:xfrm>
        <a:graphic>
          <a:graphicData uri="http://schemas.openxmlformats.org/drawingml/2006/table">
            <a:tbl>
              <a:tblPr>
                <a:noFill/>
                <a:tableStyleId>{017FBB89-1C42-4505-9430-EE758D18658B}</a:tableStyleId>
              </a:tblPr>
              <a:tblGrid>
                <a:gridCol w="2836550"/>
                <a:gridCol w="3442975"/>
                <a:gridCol w="4674175"/>
              </a:tblGrid>
              <a:tr h="327900">
                <a:tc>
                  <a:txBody>
                    <a:bodyPr/>
                    <a:lstStyle/>
                    <a:p>
                      <a:pPr indent="0" lvl="0" marL="0" rtl="0" algn="ctr">
                        <a:spcBef>
                          <a:spcPts val="0"/>
                        </a:spcBef>
                        <a:spcAft>
                          <a:spcPts val="0"/>
                        </a:spcAft>
                        <a:buNone/>
                      </a:pPr>
                      <a:r>
                        <a:rPr b="1" lang="en-US" sz="1800">
                          <a:latin typeface="Times New Roman"/>
                          <a:ea typeface="Times New Roman"/>
                          <a:cs typeface="Times New Roman"/>
                          <a:sym typeface="Times New Roman"/>
                        </a:rPr>
                        <a:t>Projects </a:t>
                      </a:r>
                      <a:endParaRPr b="1" sz="1800">
                        <a:latin typeface="Times New Roman"/>
                        <a:ea typeface="Times New Roman"/>
                        <a:cs typeface="Times New Roman"/>
                        <a:sym typeface="Times New Roman"/>
                      </a:endParaRPr>
                    </a:p>
                    <a:p>
                      <a:pPr indent="0" lvl="0" marL="0" rtl="0" algn="ctr">
                        <a:spcBef>
                          <a:spcPts val="0"/>
                        </a:spcBef>
                        <a:spcAft>
                          <a:spcPts val="0"/>
                        </a:spcAft>
                        <a:buNone/>
                      </a:pPr>
                      <a:r>
                        <a:t/>
                      </a:r>
                      <a:endParaRPr b="1" i="1" sz="17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800">
                          <a:latin typeface="Times New Roman"/>
                          <a:ea typeface="Times New Roman"/>
                          <a:cs typeface="Times New Roman"/>
                          <a:sym typeface="Times New Roman"/>
                        </a:rPr>
                        <a:t>Challenges/Issues</a:t>
                      </a:r>
                      <a:endParaRPr b="1" sz="1800">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800">
                          <a:latin typeface="Times New Roman"/>
                          <a:ea typeface="Times New Roman"/>
                          <a:cs typeface="Times New Roman"/>
                          <a:sym typeface="Times New Roman"/>
                        </a:rPr>
                        <a:t>Features and Benefits</a:t>
                      </a:r>
                      <a:endParaRPr b="1" sz="1800">
                        <a:latin typeface="Times New Roman"/>
                        <a:ea typeface="Times New Roman"/>
                        <a:cs typeface="Times New Roman"/>
                        <a:sym typeface="Times New Roman"/>
                      </a:endParaRPr>
                    </a:p>
                  </a:txBody>
                  <a:tcPr marT="63500" marB="63500" marR="63500" marL="63500"/>
                </a:tc>
              </a:tr>
              <a:tr h="1005375">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Wireless Upgrade</a:t>
                      </a:r>
                      <a:br>
                        <a:rPr b="1" lang="en-US" sz="1600">
                          <a:latin typeface="Times New Roman"/>
                          <a:ea typeface="Times New Roman"/>
                          <a:cs typeface="Times New Roman"/>
                          <a:sym typeface="Times New Roman"/>
                        </a:rPr>
                      </a:br>
                      <a:endParaRPr b="1" sz="1600">
                        <a:latin typeface="Times New Roman"/>
                        <a:ea typeface="Times New Roman"/>
                        <a:cs typeface="Times New Roman"/>
                        <a:sym typeface="Times New Roman"/>
                      </a:endParaRPr>
                    </a:p>
                    <a:p>
                      <a:pPr indent="0" lvl="0" marL="0" rtl="0" algn="l">
                        <a:spcBef>
                          <a:spcPts val="0"/>
                        </a:spcBef>
                        <a:spcAft>
                          <a:spcPts val="0"/>
                        </a:spcAft>
                        <a:buNone/>
                      </a:pPr>
                      <a:r>
                        <a:rPr b="1" i="1" lang="en-US">
                          <a:latin typeface="Times New Roman"/>
                          <a:ea typeface="Times New Roman"/>
                          <a:cs typeface="Times New Roman"/>
                          <a:sym typeface="Times New Roman"/>
                        </a:rPr>
                        <a:t>(SSIP Area: School Connectivity) </a:t>
                      </a:r>
                      <a:endParaRPr b="1" i="1">
                        <a:latin typeface="Times New Roman"/>
                        <a:ea typeface="Times New Roman"/>
                        <a:cs typeface="Times New Roman"/>
                        <a:sym typeface="Times New Roman"/>
                      </a:endParaRPr>
                    </a:p>
                  </a:txBody>
                  <a:tcPr marT="63500" marB="63500" marR="63500" marL="63500"/>
                </a:tc>
                <a:tc>
                  <a:txBody>
                    <a:bodyPr/>
                    <a:lstStyle/>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Current environment includes obsolete equipment</a:t>
                      </a:r>
                      <a:endParaRPr b="1"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Coverage gaps</a:t>
                      </a:r>
                      <a:endParaRPr b="1"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Performance</a:t>
                      </a:r>
                      <a:endParaRPr b="1" sz="1600">
                        <a:latin typeface="Times New Roman"/>
                        <a:ea typeface="Times New Roman"/>
                        <a:cs typeface="Times New Roman"/>
                        <a:sym typeface="Times New Roman"/>
                      </a:endParaRPr>
                    </a:p>
                  </a:txBody>
                  <a:tcPr marT="63500" marB="63500" marR="63500" marL="63500"/>
                </a:tc>
                <a:tc>
                  <a:txBody>
                    <a:bodyPr/>
                    <a:lstStyle/>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Improved Speeds</a:t>
                      </a:r>
                      <a:endParaRPr b="1"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Increased density (coverage)</a:t>
                      </a:r>
                      <a:endParaRPr b="1"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Cloud based controller (eliminates need for premise based controller upgrades)</a:t>
                      </a:r>
                      <a:endParaRPr b="1"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Bolsters computerized testing/ (CBT) &amp; Teaching and Learning &amp; Work </a:t>
                      </a:r>
                      <a:r>
                        <a:rPr b="1" lang="en-US" sz="1600">
                          <a:latin typeface="Times New Roman"/>
                          <a:ea typeface="Times New Roman"/>
                          <a:cs typeface="Times New Roman"/>
                          <a:sym typeface="Times New Roman"/>
                        </a:rPr>
                        <a:t>Producivity</a:t>
                      </a:r>
                      <a:endParaRPr b="1" sz="1600">
                        <a:latin typeface="Times New Roman"/>
                        <a:ea typeface="Times New Roman"/>
                        <a:cs typeface="Times New Roman"/>
                        <a:sym typeface="Times New Roman"/>
                      </a:endParaRPr>
                    </a:p>
                  </a:txBody>
                  <a:tcPr marT="63500" marB="63500" marR="63500" marL="63500"/>
                </a:tc>
              </a:tr>
              <a:tr h="652725">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Security Camera Upgrade</a:t>
                      </a:r>
                      <a:br>
                        <a:rPr b="1" lang="en-US" sz="1600">
                          <a:latin typeface="Times New Roman"/>
                          <a:ea typeface="Times New Roman"/>
                          <a:cs typeface="Times New Roman"/>
                          <a:sym typeface="Times New Roman"/>
                        </a:rPr>
                      </a:br>
                      <a:endParaRPr b="1" sz="1600">
                        <a:latin typeface="Times New Roman"/>
                        <a:ea typeface="Times New Roman"/>
                        <a:cs typeface="Times New Roman"/>
                        <a:sym typeface="Times New Roman"/>
                      </a:endParaRPr>
                    </a:p>
                    <a:p>
                      <a:pPr indent="0" lvl="0" marL="0" rtl="0" algn="l">
                        <a:spcBef>
                          <a:spcPts val="0"/>
                        </a:spcBef>
                        <a:spcAft>
                          <a:spcPts val="0"/>
                        </a:spcAft>
                        <a:buNone/>
                      </a:pPr>
                      <a:r>
                        <a:rPr b="1" i="1" lang="en-US">
                          <a:latin typeface="Times New Roman"/>
                          <a:ea typeface="Times New Roman"/>
                          <a:cs typeface="Times New Roman"/>
                          <a:sym typeface="Times New Roman"/>
                        </a:rPr>
                        <a:t>(SSIP Area: High Tech Security Features)</a:t>
                      </a:r>
                      <a:endParaRPr b="1" i="1">
                        <a:latin typeface="Times New Roman"/>
                        <a:ea typeface="Times New Roman"/>
                        <a:cs typeface="Times New Roman"/>
                        <a:sym typeface="Times New Roman"/>
                      </a:endParaRPr>
                    </a:p>
                  </a:txBody>
                  <a:tcPr marT="63500" marB="63500" marR="63500" marL="63500"/>
                </a:tc>
                <a:tc>
                  <a:txBody>
                    <a:bodyPr/>
                    <a:lstStyle/>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Blind Spots</a:t>
                      </a:r>
                      <a:endParaRPr b="1"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Bandwidth</a:t>
                      </a:r>
                      <a:endParaRPr b="1"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Software </a:t>
                      </a:r>
                      <a:endParaRPr b="1" sz="1600">
                        <a:latin typeface="Times New Roman"/>
                        <a:ea typeface="Times New Roman"/>
                        <a:cs typeface="Times New Roman"/>
                        <a:sym typeface="Times New Roman"/>
                      </a:endParaRPr>
                    </a:p>
                  </a:txBody>
                  <a:tcPr marT="63500" marB="63500" marR="63500" marL="63500"/>
                </a:tc>
                <a:tc>
                  <a:txBody>
                    <a:bodyPr/>
                    <a:lstStyle/>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Camera Additions &amp; MCS Server. </a:t>
                      </a:r>
                      <a:endParaRPr b="1"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Camera quality improvement (resolution)</a:t>
                      </a:r>
                      <a:endParaRPr b="1"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Intuitive user interface</a:t>
                      </a:r>
                      <a:r>
                        <a:rPr b="1" lang="en-US" sz="1600">
                          <a:solidFill>
                            <a:schemeClr val="dk1"/>
                          </a:solidFill>
                          <a:latin typeface="Times New Roman"/>
                          <a:ea typeface="Times New Roman"/>
                          <a:cs typeface="Times New Roman"/>
                          <a:sym typeface="Times New Roman"/>
                        </a:rPr>
                        <a:t> </a:t>
                      </a:r>
                      <a:endParaRPr b="1" sz="1600">
                        <a:latin typeface="Times New Roman"/>
                        <a:ea typeface="Times New Roman"/>
                        <a:cs typeface="Times New Roman"/>
                        <a:sym typeface="Times New Roman"/>
                      </a:endParaRPr>
                    </a:p>
                  </a:txBody>
                  <a:tcPr marT="63500" marB="63500" marR="63500" marL="63500"/>
                </a:tc>
              </a:tr>
              <a:tr h="476400">
                <a:tc>
                  <a:txBody>
                    <a:bodyPr/>
                    <a:lstStyle/>
                    <a:p>
                      <a:pPr indent="0" lvl="0" marL="0" rtl="0" algn="l">
                        <a:spcBef>
                          <a:spcPts val="0"/>
                        </a:spcBef>
                        <a:spcAft>
                          <a:spcPts val="0"/>
                        </a:spcAft>
                        <a:buNone/>
                      </a:pPr>
                      <a:r>
                        <a:rPr b="1" lang="en-US" sz="1600">
                          <a:latin typeface="Times New Roman"/>
                          <a:ea typeface="Times New Roman"/>
                          <a:cs typeface="Times New Roman"/>
                          <a:sym typeface="Times New Roman"/>
                        </a:rPr>
                        <a:t>Security Door Access Upgrade</a:t>
                      </a:r>
                      <a:br>
                        <a:rPr b="1" lang="en-US" sz="1600">
                          <a:latin typeface="Times New Roman"/>
                          <a:ea typeface="Times New Roman"/>
                          <a:cs typeface="Times New Roman"/>
                          <a:sym typeface="Times New Roman"/>
                        </a:rPr>
                      </a:br>
                      <a:br>
                        <a:rPr b="1" lang="en-US" sz="1600">
                          <a:latin typeface="Times New Roman"/>
                          <a:ea typeface="Times New Roman"/>
                          <a:cs typeface="Times New Roman"/>
                          <a:sym typeface="Times New Roman"/>
                        </a:rPr>
                      </a:br>
                      <a:r>
                        <a:rPr b="1" i="1" lang="en-US">
                          <a:solidFill>
                            <a:schemeClr val="dk1"/>
                          </a:solidFill>
                          <a:latin typeface="Times New Roman"/>
                          <a:ea typeface="Times New Roman"/>
                          <a:cs typeface="Times New Roman"/>
                          <a:sym typeface="Times New Roman"/>
                        </a:rPr>
                        <a:t>(SSIP Area: High Tech Security Features)</a:t>
                      </a:r>
                      <a:endParaRPr b="1" i="1">
                        <a:latin typeface="Times New Roman"/>
                        <a:ea typeface="Times New Roman"/>
                        <a:cs typeface="Times New Roman"/>
                        <a:sym typeface="Times New Roman"/>
                      </a:endParaRPr>
                    </a:p>
                  </a:txBody>
                  <a:tcPr marT="63500" marB="63500" marR="63500" marL="63500"/>
                </a:tc>
                <a:tc>
                  <a:txBody>
                    <a:bodyPr/>
                    <a:lstStyle/>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Doors Secured</a:t>
                      </a:r>
                      <a:endParaRPr b="1" sz="1600">
                        <a:latin typeface="Times New Roman"/>
                        <a:ea typeface="Times New Roman"/>
                        <a:cs typeface="Times New Roman"/>
                        <a:sym typeface="Times New Roman"/>
                      </a:endParaRPr>
                    </a:p>
                  </a:txBody>
                  <a:tcPr marT="63500" marB="63500" marR="63500" marL="63500"/>
                </a:tc>
                <a:tc>
                  <a:txBody>
                    <a:bodyPr/>
                    <a:lstStyle/>
                    <a:p>
                      <a:pPr indent="-330200" lvl="0" marL="457200" rtl="0" algn="l">
                        <a:spcBef>
                          <a:spcPts val="0"/>
                        </a:spcBef>
                        <a:spcAft>
                          <a:spcPts val="0"/>
                        </a:spcAft>
                        <a:buSzPts val="1600"/>
                        <a:buFont typeface="Times New Roman"/>
                        <a:buChar char="●"/>
                      </a:pPr>
                      <a:r>
                        <a:rPr b="1" lang="en-US" sz="1600">
                          <a:latin typeface="Times New Roman"/>
                          <a:ea typeface="Times New Roman"/>
                          <a:cs typeface="Times New Roman"/>
                          <a:sym typeface="Times New Roman"/>
                        </a:rPr>
                        <a:t>43 Additional Monitored Doors. Notifications</a:t>
                      </a:r>
                      <a:endParaRPr b="1" sz="1600">
                        <a:latin typeface="Times New Roman"/>
                        <a:ea typeface="Times New Roman"/>
                        <a:cs typeface="Times New Roman"/>
                        <a:sym typeface="Times New Roman"/>
                      </a:endParaRPr>
                    </a:p>
                  </a:txBody>
                  <a:tcPr marT="63500" marB="63500" marR="63500" marL="63500"/>
                </a:tc>
              </a:tr>
            </a:tbl>
          </a:graphicData>
        </a:graphic>
      </p:graphicFrame>
      <p:sp>
        <p:nvSpPr>
          <p:cNvPr id="122" name="Google Shape;122;g35c24bc910c_2_7"/>
          <p:cNvSpPr txBox="1"/>
          <p:nvPr/>
        </p:nvSpPr>
        <p:spPr>
          <a:xfrm>
            <a:off x="10970725" y="4630700"/>
            <a:ext cx="124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23" name="Google Shape;123;g35c24bc910c_2_7"/>
          <p:cNvPicPr preferRelativeResize="0"/>
          <p:nvPr/>
        </p:nvPicPr>
        <p:blipFill rotWithShape="1">
          <a:blip r:embed="rId3">
            <a:alphaModFix/>
          </a:blip>
          <a:srcRect b="0" l="0" r="0" t="0"/>
          <a:stretch/>
        </p:blipFill>
        <p:spPr>
          <a:xfrm>
            <a:off x="579324" y="236089"/>
            <a:ext cx="1545598" cy="742784"/>
          </a:xfrm>
          <a:prstGeom prst="rect">
            <a:avLst/>
          </a:prstGeom>
          <a:noFill/>
          <a:ln cap="flat" cmpd="sng" w="9525">
            <a:solidFill>
              <a:srgbClr val="002060"/>
            </a:solidFill>
            <a:prstDash val="solid"/>
            <a:round/>
            <a:headEnd len="sm" w="sm" type="none"/>
            <a:tailEnd len="sm" w="sm" type="none"/>
          </a:ln>
          <a:effectLst>
            <a:outerShdw blurRad="25400" rotWithShape="0" algn="ctr" dir="5400000" dist="50800">
              <a:srgbClr val="000000"/>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Tracy Gaffney</dc:creator>
</cp:coreProperties>
</file>