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y="6858000" cx="9144000"/>
  <p:notesSz cx="6858000" cy="9144000"/>
  <p:embeddedFontLst>
    <p:embeddedFont>
      <p:font typeface="Roboto"/>
      <p:regular r:id="rId25"/>
      <p:bold r:id="rId26"/>
      <p:italic r:id="rId27"/>
      <p:boldItalic r:id="rId28"/>
    </p:embeddedFont>
    <p:embeddedFont>
      <p:font typeface="Open Sans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33" roundtripDataSignature="AMtx7mjWXEsYYWsKaMinDsf8gg3x/1JC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7AC9969-AADC-462B-8A75-A083F804F6E0}">
  <a:tblStyle styleId="{47AC9969-AADC-462B-8A75-A083F804F6E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OpenSans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OpenSans-italic.fntdata"/><Relationship Id="rId30" Type="http://schemas.openxmlformats.org/officeDocument/2006/relationships/font" Target="fonts/OpenSans-bold.fntdata"/><Relationship Id="rId11" Type="http://schemas.openxmlformats.org/officeDocument/2006/relationships/slide" Target="slides/slide4.xml"/><Relationship Id="rId33" Type="http://customschemas.google.com/relationships/presentationmetadata" Target="metadata"/><Relationship Id="rId10" Type="http://schemas.openxmlformats.org/officeDocument/2006/relationships/slide" Target="slides/slide3.xml"/><Relationship Id="rId32" Type="http://schemas.openxmlformats.org/officeDocument/2006/relationships/font" Target="fonts/OpenSans-bold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 txBox="1"/>
          <p:nvPr>
            <p:ph idx="1" type="body"/>
          </p:nvPr>
        </p:nvSpPr>
        <p:spPr>
          <a:xfrm>
            <a:off x="914400" y="3359241"/>
            <a:ext cx="7315200" cy="27484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2" name="Google Shape;222;p10:notes"/>
          <p:cNvSpPr/>
          <p:nvPr>
            <p:ph idx="2" type="sldImg"/>
          </p:nvPr>
        </p:nvSpPr>
        <p:spPr>
          <a:xfrm>
            <a:off x="3001963" y="873125"/>
            <a:ext cx="3140075" cy="2355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:notes"/>
          <p:cNvSpPr txBox="1"/>
          <p:nvPr>
            <p:ph idx="1" type="body"/>
          </p:nvPr>
        </p:nvSpPr>
        <p:spPr>
          <a:xfrm>
            <a:off x="914400" y="3359241"/>
            <a:ext cx="7315200" cy="27484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0" name="Google Shape;230;p11:notes"/>
          <p:cNvSpPr/>
          <p:nvPr>
            <p:ph idx="2" type="sldImg"/>
          </p:nvPr>
        </p:nvSpPr>
        <p:spPr>
          <a:xfrm>
            <a:off x="3001963" y="873125"/>
            <a:ext cx="3140075" cy="2355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/>
          <p:nvPr>
            <p:ph idx="1" type="body"/>
          </p:nvPr>
        </p:nvSpPr>
        <p:spPr>
          <a:xfrm>
            <a:off x="914400" y="3359241"/>
            <a:ext cx="7315200" cy="27484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7" name="Google Shape;237;p12:notes"/>
          <p:cNvSpPr/>
          <p:nvPr>
            <p:ph idx="2" type="sldImg"/>
          </p:nvPr>
        </p:nvSpPr>
        <p:spPr>
          <a:xfrm>
            <a:off x="3001963" y="873125"/>
            <a:ext cx="3140075" cy="2355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 txBox="1"/>
          <p:nvPr>
            <p:ph idx="1" type="body"/>
          </p:nvPr>
        </p:nvSpPr>
        <p:spPr>
          <a:xfrm>
            <a:off x="914400" y="3359241"/>
            <a:ext cx="7315200" cy="27484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4" name="Google Shape;244;p13:notes"/>
          <p:cNvSpPr/>
          <p:nvPr>
            <p:ph idx="2" type="sldImg"/>
          </p:nvPr>
        </p:nvSpPr>
        <p:spPr>
          <a:xfrm>
            <a:off x="3001963" y="873125"/>
            <a:ext cx="3140075" cy="2355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:notes"/>
          <p:cNvSpPr txBox="1"/>
          <p:nvPr>
            <p:ph idx="1" type="body"/>
          </p:nvPr>
        </p:nvSpPr>
        <p:spPr>
          <a:xfrm>
            <a:off x="914400" y="3359241"/>
            <a:ext cx="7315200" cy="27484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5" name="Google Shape;265;p16:notes"/>
          <p:cNvSpPr/>
          <p:nvPr>
            <p:ph idx="2" type="sldImg"/>
          </p:nvPr>
        </p:nvSpPr>
        <p:spPr>
          <a:xfrm>
            <a:off x="3001963" y="873125"/>
            <a:ext cx="3140075" cy="2355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/>
          <p:nvPr>
            <p:ph idx="2" type="sldImg"/>
          </p:nvPr>
        </p:nvSpPr>
        <p:spPr>
          <a:xfrm>
            <a:off x="3001963" y="873125"/>
            <a:ext cx="3140075" cy="2355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6:notes"/>
          <p:cNvSpPr txBox="1"/>
          <p:nvPr>
            <p:ph idx="1" type="body"/>
          </p:nvPr>
        </p:nvSpPr>
        <p:spPr>
          <a:xfrm>
            <a:off x="914400" y="3359241"/>
            <a:ext cx="7315200" cy="27484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1" name="Google Shape;181;p6:notes"/>
          <p:cNvSpPr txBox="1"/>
          <p:nvPr>
            <p:ph idx="12" type="sldNum"/>
          </p:nvPr>
        </p:nvSpPr>
        <p:spPr>
          <a:xfrm>
            <a:off x="5179219" y="6629611"/>
            <a:ext cx="3962400" cy="3506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/>
          <p:nvPr>
            <p:ph idx="2" type="sldImg"/>
          </p:nvPr>
        </p:nvSpPr>
        <p:spPr>
          <a:xfrm>
            <a:off x="-438150" y="711200"/>
            <a:ext cx="4733925" cy="35512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7:notes"/>
          <p:cNvSpPr txBox="1"/>
          <p:nvPr>
            <p:ph idx="1" type="body"/>
          </p:nvPr>
        </p:nvSpPr>
        <p:spPr>
          <a:xfrm>
            <a:off x="385763" y="4499615"/>
            <a:ext cx="3086100" cy="42627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Before we get into my observations I want to make sure to share with you the six keys for school improvement that I think are critical for our success here in Hudson.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In my long history in school improvement - I have found that these six keys, if implemented effectively, can dramatically improve schools and instruction across a school and/or district.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We must strengthen the instructional core.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This includes who teaches, how they are supported, and what they teach with instructional materials, in order to have success.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We must also implement data-driven practices.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Everything we spend time doing must be backed up by evidence, and evidence that it will work in our classrooms in order to succeed.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We must also promote a positive, inclusive school environment for all stakeholders.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Without this foundation our students cannot succeed.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We must also strengthen the ability of our instructional leaders to lead teachers and educators in their building in implementing strong instructional practices.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We must meet our students where they are - and tier our supports to schools and students based on their needs.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Finally - we must increase monitoring and accountability.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We must measure where we are in order to effectively improve.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These practices drive my theory of action for how we can improve as a district in serving our students.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I’ll spend a little time on each throughout this presentation sharing my observations of where we are in Hudson in achieving each.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/>
              <a:t>I’ll also discuss how we can take our next steps in the journey in effectively implementing them.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:notes"/>
          <p:cNvSpPr txBox="1"/>
          <p:nvPr>
            <p:ph idx="1" type="body"/>
          </p:nvPr>
        </p:nvSpPr>
        <p:spPr>
          <a:xfrm>
            <a:off x="685800" y="3419117"/>
            <a:ext cx="5486400" cy="27974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6" name="Google Shape;206;p8:notes"/>
          <p:cNvSpPr/>
          <p:nvPr>
            <p:ph idx="2" type="sldImg"/>
          </p:nvPr>
        </p:nvSpPr>
        <p:spPr>
          <a:xfrm>
            <a:off x="1830388" y="889000"/>
            <a:ext cx="3197225" cy="2397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/>
          <p:nvPr>
            <p:ph idx="1" type="body"/>
          </p:nvPr>
        </p:nvSpPr>
        <p:spPr>
          <a:xfrm>
            <a:off x="914400" y="3359241"/>
            <a:ext cx="7315200" cy="27484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5" name="Google Shape;215;p9:notes"/>
          <p:cNvSpPr/>
          <p:nvPr>
            <p:ph idx="2" type="sldImg"/>
          </p:nvPr>
        </p:nvSpPr>
        <p:spPr>
          <a:xfrm>
            <a:off x="3001963" y="873125"/>
            <a:ext cx="3140075" cy="2355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9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9"/>
          <p:cNvSpPr txBox="1"/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" type="subTitle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0" type="dt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1" type="ftr"/>
          </p:nvPr>
        </p:nvSpPr>
        <p:spPr>
          <a:xfrm>
            <a:off x="2085393" y="236538"/>
            <a:ext cx="586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2" type="sldNum"/>
          </p:nvPr>
        </p:nvSpPr>
        <p:spPr>
          <a:xfrm>
            <a:off x="8001000" y="228600"/>
            <a:ext cx="838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2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2"/>
          <p:cNvSpPr txBox="1"/>
          <p:nvPr>
            <p:ph idx="1" type="body"/>
          </p:nvPr>
        </p:nvSpPr>
        <p:spPr>
          <a:xfrm rot="5400000">
            <a:off x="2426208" y="-213360"/>
            <a:ext cx="4526280" cy="81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88" name="Google Shape;88;p32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2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2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3"/>
          <p:cNvSpPr txBox="1"/>
          <p:nvPr>
            <p:ph type="title"/>
          </p:nvPr>
        </p:nvSpPr>
        <p:spPr>
          <a:xfrm rot="5400000">
            <a:off x="4823619" y="2339182"/>
            <a:ext cx="551656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3"/>
          <p:cNvSpPr txBox="1"/>
          <p:nvPr>
            <p:ph idx="1" type="body"/>
          </p:nvPr>
        </p:nvSpPr>
        <p:spPr>
          <a:xfrm rot="5400000">
            <a:off x="480218" y="586582"/>
            <a:ext cx="5516564" cy="5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94" name="Google Shape;94;p33"/>
          <p:cNvSpPr txBox="1"/>
          <p:nvPr>
            <p:ph idx="10" type="dt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3"/>
          <p:cNvSpPr txBox="1"/>
          <p:nvPr>
            <p:ph idx="11" type="ftr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3"/>
          <p:cNvSpPr/>
          <p:nvPr/>
        </p:nvSpPr>
        <p:spPr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3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3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3"/>
          <p:cNvSpPr txBox="1"/>
          <p:nvPr>
            <p:ph idx="12" type="sldNum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obj">
  <p:cSld name="OBJECT">
    <p:bg>
      <p:bgPr>
        <a:solidFill>
          <a:schemeClr val="l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/>
          <p:nvPr/>
        </p:nvSpPr>
        <p:spPr>
          <a:xfrm>
            <a:off x="178307" y="685800"/>
            <a:ext cx="8559165" cy="0"/>
          </a:xfrm>
          <a:custGeom>
            <a:rect b="b" l="l" r="r" t="t"/>
            <a:pathLst>
              <a:path extrusionOk="0" h="120000" w="11412220">
                <a:moveTo>
                  <a:pt x="0" y="0"/>
                </a:moveTo>
                <a:lnTo>
                  <a:pt x="11411712" y="0"/>
                </a:lnTo>
              </a:path>
            </a:pathLst>
          </a:cu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type="blank">
  <p:cSld name="BLANK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/>
          <p:nvPr>
            <p:ph idx="10" type="dt"/>
          </p:nvPr>
        </p:nvSpPr>
        <p:spPr>
          <a:xfrm>
            <a:off x="0" y="0"/>
            <a:ext cx="225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p23"/>
          <p:cNvSpPr txBox="1"/>
          <p:nvPr>
            <p:ph idx="11" type="ftr"/>
          </p:nvPr>
        </p:nvSpPr>
        <p:spPr>
          <a:xfrm>
            <a:off x="0" y="0"/>
            <a:ext cx="225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Google Shape;106;p23"/>
          <p:cNvSpPr txBox="1"/>
          <p:nvPr>
            <p:ph idx="12" type="sldNum"/>
          </p:nvPr>
        </p:nvSpPr>
        <p:spPr>
          <a:xfrm>
            <a:off x="0" y="0"/>
            <a:ext cx="225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"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/>
          <p:nvPr/>
        </p:nvSpPr>
        <p:spPr>
          <a:xfrm>
            <a:off x="0" y="6201553"/>
            <a:ext cx="9144000" cy="656400"/>
          </a:xfrm>
          <a:prstGeom prst="rect">
            <a:avLst/>
          </a:prstGeom>
          <a:solidFill>
            <a:srgbClr val="17365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" name="Google Shape;109;p24"/>
          <p:cNvCxnSpPr/>
          <p:nvPr/>
        </p:nvCxnSpPr>
        <p:spPr>
          <a:xfrm>
            <a:off x="0" y="6187266"/>
            <a:ext cx="9144000" cy="0"/>
          </a:xfrm>
          <a:prstGeom prst="straightConnector1">
            <a:avLst/>
          </a:prstGeom>
          <a:noFill/>
          <a:ln cap="flat" cmpd="sng" w="571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0" name="Google Shape;110;p24"/>
          <p:cNvSpPr txBox="1"/>
          <p:nvPr>
            <p:ph idx="12" type="sldNum"/>
          </p:nvPr>
        </p:nvSpPr>
        <p:spPr>
          <a:xfrm>
            <a:off x="6827758" y="6387292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1" name="Google Shape;111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437" y="6232038"/>
            <a:ext cx="1619588" cy="5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4"/>
          <p:cNvPicPr preferRelativeResize="0"/>
          <p:nvPr/>
        </p:nvPicPr>
        <p:blipFill rotWithShape="1">
          <a:blip r:embed="rId2">
            <a:alphaModFix/>
          </a:blip>
          <a:srcRect b="0" l="0" r="70351" t="0"/>
          <a:stretch/>
        </p:blipFill>
        <p:spPr>
          <a:xfrm>
            <a:off x="8179594" y="104626"/>
            <a:ext cx="935831" cy="113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4"/>
          <p:cNvSpPr txBox="1"/>
          <p:nvPr>
            <p:ph idx="12" type="sldNum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OBJECT_2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5"/>
          <p:cNvSpPr txBox="1"/>
          <p:nvPr>
            <p:ph type="title"/>
          </p:nvPr>
        </p:nvSpPr>
        <p:spPr>
          <a:xfrm>
            <a:off x="628651" y="365125"/>
            <a:ext cx="7886700" cy="13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35"/>
          <p:cNvSpPr txBox="1"/>
          <p:nvPr>
            <p:ph idx="1" type="body"/>
          </p:nvPr>
        </p:nvSpPr>
        <p:spPr>
          <a:xfrm>
            <a:off x="628651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42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21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35"/>
          <p:cNvSpPr txBox="1"/>
          <p:nvPr>
            <p:ph idx="10" type="dt"/>
          </p:nvPr>
        </p:nvSpPr>
        <p:spPr>
          <a:xfrm>
            <a:off x="628651" y="6356351"/>
            <a:ext cx="2057175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p35"/>
          <p:cNvSpPr txBox="1"/>
          <p:nvPr>
            <p:ph idx="11" type="ftr"/>
          </p:nvPr>
        </p:nvSpPr>
        <p:spPr>
          <a:xfrm>
            <a:off x="3028951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Google Shape;120;p35"/>
          <p:cNvSpPr txBox="1"/>
          <p:nvPr>
            <p:ph idx="12" type="sldNum"/>
          </p:nvPr>
        </p:nvSpPr>
        <p:spPr>
          <a:xfrm>
            <a:off x="6457951" y="6400800"/>
            <a:ext cx="2057175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28575" marR="0" rtl="0" algn="r">
              <a:lnSpc>
                <a:spcPct val="2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28575" marR="0" rtl="0" algn="r">
              <a:lnSpc>
                <a:spcPct val="2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28575" marR="0" rtl="0" algn="r">
              <a:lnSpc>
                <a:spcPct val="2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28575" marR="0" rtl="0" algn="r">
              <a:lnSpc>
                <a:spcPct val="2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28575" marR="0" rtl="0" algn="r">
              <a:lnSpc>
                <a:spcPct val="2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8575" marR="0" rtl="0" algn="r">
              <a:lnSpc>
                <a:spcPct val="2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8575" marR="0" rtl="0" algn="r">
              <a:lnSpc>
                <a:spcPct val="2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28575" marR="0" rtl="0" algn="r">
              <a:lnSpc>
                <a:spcPct val="2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28575" marR="0" rtl="0" algn="r">
              <a:lnSpc>
                <a:spcPct val="20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28575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3">
  <p:cSld name="OBJECT_3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6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36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36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Google Shape;125;p36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36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0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CC3300">
              <a:alpha val="4705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20"/>
          <p:cNvSpPr txBox="1"/>
          <p:nvPr>
            <p:ph idx="1" type="body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/>
          <p:nvPr>
            <p:ph idx="1" type="body"/>
          </p:nvPr>
        </p:nvSpPr>
        <p:spPr>
          <a:xfrm>
            <a:off x="1371600" y="2743200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35" name="Google Shape;35;p25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5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5"/>
          <p:cNvSpPr txBox="1"/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defRPr b="0" sz="440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5"/>
          <p:cNvSpPr txBox="1"/>
          <p:nvPr>
            <p:ph idx="12" type="sldNum"/>
          </p:nvPr>
        </p:nvSpPr>
        <p:spPr>
          <a:xfrm>
            <a:off x="0" y="1752600"/>
            <a:ext cx="1295400" cy="701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25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1" type="body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45" name="Google Shape;45;p26"/>
          <p:cNvSpPr txBox="1"/>
          <p:nvPr>
            <p:ph idx="2" type="body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26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/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7"/>
          <p:cNvSpPr txBox="1"/>
          <p:nvPr>
            <p:ph idx="1" type="body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52" name="Google Shape;52;p27"/>
          <p:cNvSpPr txBox="1"/>
          <p:nvPr>
            <p:ph idx="2" type="body"/>
          </p:nvPr>
        </p:nvSpPr>
        <p:spPr>
          <a:xfrm>
            <a:off x="4800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7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27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3" type="body"/>
          </p:nvPr>
        </p:nvSpPr>
        <p:spPr>
          <a:xfrm>
            <a:off x="609600" y="1752600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200"/>
              <a:buFont typeface="Arial"/>
              <a:buNone/>
              <a:defRPr b="1" sz="2000">
                <a:solidFill>
                  <a:srgbClr val="FFFFFF"/>
                </a:solidFill>
              </a:defRPr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57" name="Google Shape;57;p27"/>
          <p:cNvSpPr txBox="1"/>
          <p:nvPr>
            <p:ph idx="4" type="body"/>
          </p:nvPr>
        </p:nvSpPr>
        <p:spPr>
          <a:xfrm>
            <a:off x="4800600" y="1752600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200"/>
              <a:buFont typeface="Arial"/>
              <a:buNone/>
              <a:defRPr b="1" sz="2000">
                <a:solidFill>
                  <a:srgbClr val="FFFFFF"/>
                </a:solidFill>
              </a:defRPr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8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8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9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9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9"/>
          <p:cNvSpPr txBox="1"/>
          <p:nvPr>
            <p:ph idx="12" type="sldNum"/>
          </p:nvPr>
        </p:nvSpPr>
        <p:spPr>
          <a:xfrm>
            <a:off x="0" y="6248400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1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0"/>
          <p:cNvSpPr txBox="1"/>
          <p:nvPr>
            <p:ph type="title"/>
          </p:nvPr>
        </p:nvSpPr>
        <p:spPr>
          <a:xfrm>
            <a:off x="609600" y="27305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b="0"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0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30"/>
          <p:cNvSpPr txBox="1"/>
          <p:nvPr>
            <p:ph idx="1" type="body"/>
          </p:nvPr>
        </p:nvSpPr>
        <p:spPr>
          <a:xfrm>
            <a:off x="609600" y="1752600"/>
            <a:ext cx="1600200" cy="4343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080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750"/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675"/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585"/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3" name="Google Shape;73;p30"/>
          <p:cNvSpPr txBox="1"/>
          <p:nvPr>
            <p:ph idx="2" type="body"/>
          </p:nvPr>
        </p:nvSpPr>
        <p:spPr>
          <a:xfrm>
            <a:off x="2362200" y="1752600"/>
            <a:ext cx="64008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/>
          <p:nvPr>
            <p:ph idx="1" type="body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020"/>
              <a:buFont typeface="Arial"/>
              <a:buNone/>
              <a:defRPr sz="1700"/>
            </a:lvl1pPr>
            <a:lvl2pPr indent="-228600" lvl="1" marL="914400" algn="l">
              <a:spcBef>
                <a:spcPts val="550"/>
              </a:spcBef>
              <a:spcAft>
                <a:spcPts val="0"/>
              </a:spcAft>
              <a:buSzPts val="840"/>
              <a:buFont typeface="Arial"/>
              <a:buNone/>
              <a:defRPr sz="1200"/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750"/>
              <a:buFont typeface="Arial"/>
              <a:buNone/>
              <a:defRPr sz="1000"/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675"/>
              <a:buFont typeface="Arial"/>
              <a:buNone/>
              <a:defRPr sz="900"/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585"/>
              <a:buFont typeface="Arial"/>
              <a:buNone/>
              <a:defRPr sz="9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6" name="Google Shape;76;p31"/>
          <p:cNvSpPr/>
          <p:nvPr/>
        </p:nvSpPr>
        <p:spPr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1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1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1"/>
          <p:cNvSpPr txBox="1"/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1"/>
          <p:cNvSpPr/>
          <p:nvPr/>
        </p:nvSpPr>
        <p:spPr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1"/>
          <p:cNvSpPr txBox="1"/>
          <p:nvPr>
            <p:ph idx="10" type="dt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1"/>
          <p:cNvSpPr txBox="1"/>
          <p:nvPr>
            <p:ph idx="12" type="sldNum"/>
          </p:nvPr>
        </p:nvSpPr>
        <p:spPr>
          <a:xfrm>
            <a:off x="0" y="4667249"/>
            <a:ext cx="1447800" cy="6635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spcBef>
                <a:spcPts val="0"/>
              </a:spcBef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spcBef>
                <a:spcPts val="0"/>
              </a:spcBef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spcBef>
                <a:spcPts val="0"/>
              </a:spcBef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spcBef>
                <a:spcPts val="0"/>
              </a:spcBef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spcBef>
                <a:spcPts val="0"/>
              </a:spcBef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spcBef>
                <a:spcPts val="0"/>
              </a:spcBef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spcBef>
                <a:spcPts val="0"/>
              </a:spcBef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spcBef>
                <a:spcPts val="0"/>
              </a:spcBef>
              <a:buNone/>
              <a:defRPr b="1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31"/>
          <p:cNvSpPr txBox="1"/>
          <p:nvPr>
            <p:ph idx="11" type="ftr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1"/>
          <p:cNvSpPr/>
          <p:nvPr>
            <p:ph idx="2" type="pic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rgbClr val="CACCDC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8"/>
          <p:cNvSpPr txBox="1"/>
          <p:nvPr>
            <p:ph idx="1" type="body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909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4169" lvl="1" marL="914400" marR="0" rtl="0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8137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b="0" i="0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8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8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8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8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push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3.png"/><Relationship Id="rId5" Type="http://schemas.openxmlformats.org/officeDocument/2006/relationships/image" Target="../media/image9.jpg"/><Relationship Id="rId6" Type="http://schemas.openxmlformats.org/officeDocument/2006/relationships/image" Target="../media/image11.jpg"/><Relationship Id="rId7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hyperlink" Target="https://drive.google.com/file/d/1wbjCrN5aWOTC0VLCvDJn4nw8ybsvZ1dW/view?usp=sharing" TargetMode="External"/><Relationship Id="rId5" Type="http://schemas.openxmlformats.org/officeDocument/2006/relationships/hyperlink" Target="https://drive.google.com/file/d/1wbjCrN5aWOTC0VLCvDJn4nw8ybsvZ1dW/view?usp=sharing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rive.google.com/file/d/1WApGOPRBHNRmCmCuZRu8R1Q5eYA2eXpw/view?usp=sharing" TargetMode="External"/><Relationship Id="rId4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Relationship Id="rId4" Type="http://schemas.openxmlformats.org/officeDocument/2006/relationships/hyperlink" Target="https://drive.google.com/file/d/1SHoVn5by0TNrb2OA37tXp0EYXI_bKKvG/view?usp=sharing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7.jpg"/><Relationship Id="rId5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8.jpg"/><Relationship Id="rId5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15.jp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20.png"/><Relationship Id="rId8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hyperlink" Target="https://drive.google.com/file/d/1SgBy1ah3mSd-jF_rkAhibpR_rpQ4cMY-/view?usp=sharing" TargetMode="External"/><Relationship Id="rId5" Type="http://schemas.openxmlformats.org/officeDocument/2006/relationships/hyperlink" Target="https://drive.google.com/file/d/1SgBy1ah3mSd-jF_rkAhibpR_rpQ4cMY-/view?usp=sharin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"/>
          <p:cNvSpPr txBox="1"/>
          <p:nvPr>
            <p:ph type="ctrTitle"/>
          </p:nvPr>
        </p:nvSpPr>
        <p:spPr>
          <a:xfrm>
            <a:off x="922037" y="1579967"/>
            <a:ext cx="7299926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</a:pPr>
            <a:r>
              <a:rPr lang="en-US" sz="48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Superintendent’s Report</a:t>
            </a:r>
            <a:endParaRPr/>
          </a:p>
        </p:txBody>
      </p:sp>
      <p:sp>
        <p:nvSpPr>
          <p:cNvPr id="132" name="Google Shape;132;p1"/>
          <p:cNvSpPr txBox="1"/>
          <p:nvPr>
            <p:ph idx="1" type="subTitle"/>
          </p:nvPr>
        </p:nvSpPr>
        <p:spPr>
          <a:xfrm>
            <a:off x="1029935" y="3408767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60"/>
              <a:buNone/>
            </a:pPr>
            <a:r>
              <a:rPr lang="en-US">
                <a:solidFill>
                  <a:srgbClr val="464646"/>
                </a:solidFill>
              </a:rPr>
              <a:t>October 8, 2024</a:t>
            </a:r>
            <a:endParaRPr/>
          </a:p>
        </p:txBody>
      </p:sp>
      <p:pic>
        <p:nvPicPr>
          <p:cNvPr id="133" name="Google Shape;13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2005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0271" y="5778230"/>
            <a:ext cx="1749340" cy="9835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holding cameras on a football field&#10;&#10;Description automatically generated" id="135" name="Google Shape;135;p1"/>
          <p:cNvPicPr preferRelativeResize="0"/>
          <p:nvPr/>
        </p:nvPicPr>
        <p:blipFill rotWithShape="1">
          <a:blip r:embed="rId5">
            <a:alphaModFix/>
          </a:blip>
          <a:srcRect b="20333" l="5176" r="6321" t="4594"/>
          <a:stretch/>
        </p:blipFill>
        <p:spPr>
          <a:xfrm>
            <a:off x="1" y="4458125"/>
            <a:ext cx="2176670" cy="1528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cleaning a table&#10;&#10;Description automatically generated" id="136" name="Google Shape;136;p1"/>
          <p:cNvPicPr preferRelativeResize="0"/>
          <p:nvPr/>
        </p:nvPicPr>
        <p:blipFill rotWithShape="1">
          <a:blip r:embed="rId6">
            <a:alphaModFix/>
          </a:blip>
          <a:srcRect b="26824" l="4825" r="4198" t="22998"/>
          <a:stretch/>
        </p:blipFill>
        <p:spPr>
          <a:xfrm>
            <a:off x="2256183" y="4458126"/>
            <a:ext cx="2077995" cy="15281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holding certificates&#10;&#10;Description automatically generated" id="137" name="Google Shape;137;p1"/>
          <p:cNvPicPr preferRelativeResize="0"/>
          <p:nvPr/>
        </p:nvPicPr>
        <p:blipFill rotWithShape="1">
          <a:blip r:embed="rId7">
            <a:alphaModFix/>
          </a:blip>
          <a:srcRect b="1" l="3158" r="4575" t="30397"/>
          <a:stretch/>
        </p:blipFill>
        <p:spPr>
          <a:xfrm>
            <a:off x="4413690" y="4458127"/>
            <a:ext cx="2700985" cy="152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"/>
          <p:cNvSpPr txBox="1"/>
          <p:nvPr>
            <p:ph idx="12" type="sldNum"/>
          </p:nvPr>
        </p:nvSpPr>
        <p:spPr>
          <a:xfrm>
            <a:off x="6827758" y="5647719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5" name="Google Shape;22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2393" y="5497774"/>
            <a:ext cx="1159198" cy="557088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algn="ctr" dir="5400000" dist="50800">
              <a:srgbClr val="000000"/>
            </a:outerShdw>
          </a:effectLst>
        </p:spPr>
      </p:pic>
      <p:sp>
        <p:nvSpPr>
          <p:cNvPr id="226" name="Google Shape;226;p10"/>
          <p:cNvSpPr txBox="1"/>
          <p:nvPr/>
        </p:nvSpPr>
        <p:spPr>
          <a:xfrm>
            <a:off x="160020" y="539212"/>
            <a:ext cx="88239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b="1" i="1" lang="en-US" sz="3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Why?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1" i="1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8625" lvl="0" marL="4286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a district, we are committed to </a:t>
            </a:r>
            <a:r>
              <a:rPr b="1" i="1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equity</a:t>
            </a: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each student.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3375" lvl="0" marL="4286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8625" lvl="0" marL="4286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1" i="1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Equity</a:t>
            </a: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means fair treatment for everyone, regardless of their demographical markers.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3375" lvl="0" marL="4286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8625" lvl="0" marL="4286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131313"/>
                </a:solidFill>
                <a:latin typeface="Roboto"/>
                <a:ea typeface="Roboto"/>
                <a:cs typeface="Roboto"/>
                <a:sym typeface="Roboto"/>
              </a:rPr>
              <a:t>MC Smith offers regular STEM activities for students. There are no STEM programs at either the JHS or HHS. 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50" u="sng" cap="none" strike="noStrike">
              <a:solidFill>
                <a:srgbClr val="538CD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p10"/>
          <p:cNvSpPr txBox="1"/>
          <p:nvPr/>
        </p:nvSpPr>
        <p:spPr>
          <a:xfrm>
            <a:off x="365250" y="3936321"/>
            <a:ext cx="8413500" cy="1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</a:pPr>
            <a:r>
              <a:t/>
            </a:r>
            <a:endParaRPr b="0" i="0" sz="75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Hudson City School District Policy on Diversity, Equity, and Inclusion</a:t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sng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HCSD Policy #105 - Diversity, Equity, and Inclusivity in Education</a:t>
            </a:r>
            <a:endParaRPr b="0" i="0" sz="2100" u="none" cap="none" strike="noStrik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"/>
          <p:cNvSpPr txBox="1"/>
          <p:nvPr>
            <p:ph idx="12" type="sldNum"/>
          </p:nvPr>
        </p:nvSpPr>
        <p:spPr>
          <a:xfrm>
            <a:off x="6827758" y="5647719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3" name="Google Shape;23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2393" y="5497774"/>
            <a:ext cx="1159198" cy="557088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algn="ctr" dir="5400000" dist="50800">
              <a:srgbClr val="000000"/>
            </a:outerShdw>
          </a:effectLst>
        </p:spPr>
      </p:pic>
      <p:sp>
        <p:nvSpPr>
          <p:cNvPr id="234" name="Google Shape;234;p11"/>
          <p:cNvSpPr txBox="1"/>
          <p:nvPr/>
        </p:nvSpPr>
        <p:spPr>
          <a:xfrm>
            <a:off x="213147" y="549872"/>
            <a:ext cx="8717700" cy="47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b="1" i="1" lang="en-US" sz="3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When?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1" i="1" sz="15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8625" lvl="0" marL="4286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Flying Classroom Saturday STEM pilot program will be offered one or two Saturdays monthly from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October </a:t>
            </a: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2024 to June 2025. </a:t>
            </a:r>
            <a:endParaRPr/>
          </a:p>
          <a:p>
            <a:pPr indent="-361950" lvl="0" marL="4286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t/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8625" lvl="0" marL="4286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Our kickoff date is October 26, 2024!!!</a:t>
            </a:r>
            <a:endParaRPr/>
          </a:p>
          <a:p>
            <a:pPr indent="-361950" lvl="0" marL="4286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t/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8625" lvl="0" marL="4286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schedule is as follows:</a:t>
            </a:r>
            <a:endParaRPr/>
          </a:p>
          <a:p>
            <a:pPr indent="-133350" lvl="0" marL="5143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9a-10:30a Lesson prep and guided discussion </a:t>
            </a:r>
            <a:endParaRPr/>
          </a:p>
          <a:p>
            <a:pPr indent="-133350" lvl="0" marL="5143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10:30a - 11a Lunch </a:t>
            </a:r>
            <a:endParaRPr/>
          </a:p>
          <a:p>
            <a:pPr indent="-133350" lvl="0" marL="5143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11a-12:30p Build out and present completed projects to group</a:t>
            </a:r>
            <a:endParaRPr/>
          </a:p>
          <a:p>
            <a:pPr indent="-133350" lvl="0" marL="5143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8:30a - 1p District Teacher Workday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5275" lvl="0" marL="4286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/>
          <p:nvPr>
            <p:ph idx="12" type="sldNum"/>
          </p:nvPr>
        </p:nvSpPr>
        <p:spPr>
          <a:xfrm>
            <a:off x="6827758" y="5647719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0" name="Google Shape;24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2394" y="5497763"/>
            <a:ext cx="1159198" cy="557088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algn="ctr" dir="5400000" dist="50800">
              <a:srgbClr val="000000"/>
            </a:outerShdw>
          </a:effectLst>
        </p:spPr>
      </p:pic>
      <p:sp>
        <p:nvSpPr>
          <p:cNvPr id="241" name="Google Shape;241;p12"/>
          <p:cNvSpPr txBox="1"/>
          <p:nvPr/>
        </p:nvSpPr>
        <p:spPr>
          <a:xfrm>
            <a:off x="199800" y="442200"/>
            <a:ext cx="8744400" cy="5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Who?</a:t>
            </a:r>
            <a:endParaRPr b="1" i="0" sz="30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t/>
            </a:r>
            <a:endParaRPr b="1" sz="700">
              <a:solidFill>
                <a:srgbClr val="0070C0"/>
              </a:solidFill>
            </a:endParaRPr>
          </a:p>
          <a:p>
            <a:pPr indent="-254794" lvl="0" marL="25479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2243" lvl="0" marL="254793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 Students from grades 6 through grade 12 in four classrooms with 15 students each </a:t>
            </a:r>
            <a:endParaRPr sz="2300"/>
          </a:p>
          <a:p>
            <a:pPr indent="-172244" lvl="0" marL="254794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ensure equity, the criteria for choosing participants includes students wh</a:t>
            </a: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</a:t>
            </a: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 the racial diversity of our student body:    </a:t>
            </a:r>
            <a:endParaRPr sz="2300"/>
          </a:p>
          <a:p>
            <a:pPr indent="-180579" lvl="4" marL="517922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▪"/>
            </a:pP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American Indian</a:t>
            </a:r>
            <a:endParaRPr sz="2300"/>
          </a:p>
          <a:p>
            <a:pPr indent="-180579" lvl="4" marL="517922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▪"/>
            </a:pP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African American or Black</a:t>
            </a:r>
            <a:endParaRPr sz="2300"/>
          </a:p>
          <a:p>
            <a:pPr indent="-180579" lvl="4" marL="517922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▪"/>
            </a:pP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Asian or Hawaiian/Pacific Islander</a:t>
            </a:r>
            <a:endParaRPr sz="2300"/>
          </a:p>
          <a:p>
            <a:pPr indent="-180579" lvl="4" marL="517922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▪"/>
            </a:pP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Hispanic or Latino</a:t>
            </a:r>
            <a:endParaRPr sz="2300"/>
          </a:p>
          <a:p>
            <a:pPr indent="-180579" lvl="4" marL="517922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▪"/>
            </a:pP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Multiracial</a:t>
            </a:r>
            <a:endParaRPr sz="2300"/>
          </a:p>
          <a:p>
            <a:pPr indent="-180579" lvl="4" marL="517922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▪"/>
            </a:pP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White  </a:t>
            </a:r>
            <a:endParaRPr sz="2300"/>
          </a:p>
          <a:p>
            <a:pPr indent="-172244" lvl="4" marL="254794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Students with IEPs</a:t>
            </a:r>
            <a:endParaRPr sz="2300"/>
          </a:p>
          <a:p>
            <a:pPr indent="-172244" lvl="4" marL="254794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English Language Learners (ENL)</a:t>
            </a:r>
            <a:endParaRPr sz="2300"/>
          </a:p>
          <a:p>
            <a:pPr indent="-172243" lvl="4" marL="254793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Nonbinary Students (sexual orientation, gender identity, or expression) </a:t>
            </a:r>
            <a:endParaRPr b="1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"/>
          <p:cNvSpPr txBox="1"/>
          <p:nvPr>
            <p:ph idx="12" type="sldNum"/>
          </p:nvPr>
        </p:nvSpPr>
        <p:spPr>
          <a:xfrm>
            <a:off x="6827758" y="5647719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7" name="Google Shape;24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8693" y="5497774"/>
            <a:ext cx="1159198" cy="557088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algn="ctr" dir="5400000" dist="50800">
              <a:srgbClr val="000000"/>
            </a:outerShdw>
          </a:effectLst>
        </p:spPr>
      </p:pic>
      <p:sp>
        <p:nvSpPr>
          <p:cNvPr id="248" name="Google Shape;248;p13"/>
          <p:cNvSpPr txBox="1"/>
          <p:nvPr/>
        </p:nvSpPr>
        <p:spPr>
          <a:xfrm>
            <a:off x="430530" y="1159982"/>
            <a:ext cx="8282940" cy="367020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1" i="1" sz="15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b="1" i="1" lang="en-US" sz="3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Where?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i="1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i="1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8625" lvl="0" marL="4286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There will be two designated classrooms in the junior high school and two designated classrooms in the senior high school.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7175" lvl="0" marL="4286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"/>
          <p:cNvSpPr txBox="1"/>
          <p:nvPr>
            <p:ph idx="12" type="sldNum"/>
          </p:nvPr>
        </p:nvSpPr>
        <p:spPr>
          <a:xfrm>
            <a:off x="6827758" y="6387292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4" name="Google Shape;254;p14"/>
          <p:cNvSpPr txBox="1"/>
          <p:nvPr/>
        </p:nvSpPr>
        <p:spPr>
          <a:xfrm>
            <a:off x="186247" y="1081437"/>
            <a:ext cx="8816872" cy="429345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t/>
            </a:r>
            <a:endParaRPr b="1" i="1" sz="27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</a:pPr>
            <a:r>
              <a:t/>
            </a:r>
            <a:endParaRPr b="1" i="1" sz="75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Arial"/>
              <a:buNone/>
            </a:pPr>
            <a:r>
              <a:rPr b="1" i="1" lang="en-US" sz="2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What kinds of activities will students engage in?</a:t>
            </a: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</a:pPr>
            <a:r>
              <a:t/>
            </a:r>
            <a:endParaRPr b="1" i="1" sz="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0025" lvl="0" marL="4286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0025" lvl="0" marL="4286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5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u="sng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2024-2025 STEM Project-Based Learning Modules</a:t>
            </a:r>
            <a:endParaRPr sz="210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 u="sng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538CD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538CD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192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8693" y="5530161"/>
            <a:ext cx="1159198" cy="557088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algn="ctr" dir="5400000" dist="50800">
              <a:srgbClr val="000000"/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"/>
          <p:cNvSpPr txBox="1"/>
          <p:nvPr>
            <p:ph idx="12" type="sldNum"/>
          </p:nvPr>
        </p:nvSpPr>
        <p:spPr>
          <a:xfrm>
            <a:off x="6827758" y="6387292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1" name="Google Shape;26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2393" y="5507536"/>
            <a:ext cx="1159198" cy="557088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algn="ctr" dir="5400000" dist="50800">
              <a:srgbClr val="000000"/>
            </a:outerShdw>
          </a:effectLst>
        </p:spPr>
      </p:pic>
      <p:sp>
        <p:nvSpPr>
          <p:cNvPr id="262" name="Google Shape;262;p15"/>
          <p:cNvSpPr txBox="1"/>
          <p:nvPr/>
        </p:nvSpPr>
        <p:spPr>
          <a:xfrm>
            <a:off x="168775" y="714725"/>
            <a:ext cx="87621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i="1" sz="30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1" sz="24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Arial"/>
              <a:buNone/>
            </a:pPr>
            <a:r>
              <a:rPr b="1" i="1" lang="en-US" sz="2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What is an example of a how </a:t>
            </a:r>
            <a:r>
              <a:rPr b="1" i="1" lang="en-US" sz="27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each </a:t>
            </a:r>
            <a:r>
              <a:rPr b="1" i="1" lang="en-US" sz="2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module is based on Next Generation Standards?</a:t>
            </a:r>
            <a:r>
              <a:rPr b="1" i="1" lang="en-US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t/>
            </a:r>
            <a:endParaRPr b="1" i="1"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u="sng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Examples of STEM Modules with Next Generation Standards Alignment</a:t>
            </a:r>
            <a:r>
              <a:rPr lang="en-US" sz="21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</a:pPr>
            <a:r>
              <a:t/>
            </a:r>
            <a:endParaRPr b="1" i="1" sz="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"/>
          <p:cNvSpPr txBox="1"/>
          <p:nvPr>
            <p:ph idx="12" type="sldNum"/>
          </p:nvPr>
        </p:nvSpPr>
        <p:spPr>
          <a:xfrm>
            <a:off x="6827758" y="5647719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8" name="Google Shape;26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2393" y="5497774"/>
            <a:ext cx="1159198" cy="557088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algn="ctr" dir="5400000" dist="50800">
              <a:srgbClr val="000000"/>
            </a:outerShdw>
          </a:effectLst>
        </p:spPr>
      </p:pic>
      <p:sp>
        <p:nvSpPr>
          <p:cNvPr id="269" name="Google Shape;269;p16"/>
          <p:cNvSpPr txBox="1"/>
          <p:nvPr/>
        </p:nvSpPr>
        <p:spPr>
          <a:xfrm>
            <a:off x="200700" y="464925"/>
            <a:ext cx="8742600" cy="4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Arial"/>
              <a:buNone/>
            </a:pPr>
            <a:r>
              <a:rPr b="1" i="1" lang="en-US" sz="2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How will instruction be delivered?</a:t>
            </a:r>
            <a:r>
              <a:rPr b="1" i="1" lang="en-US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t/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</a:pPr>
            <a:r>
              <a:t/>
            </a:r>
            <a:endParaRPr b="1" i="1" sz="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There will be four virtual teachers, one per classroom, who will go over the prepared lessons step-by-step with the students.</a:t>
            </a:r>
            <a:endParaRPr/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Students will have their individual kits for the lesson.</a:t>
            </a:r>
            <a:endParaRPr/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Students will follow the directions from the virtual teachers.</a:t>
            </a:r>
            <a:endParaRPr/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teacher and TA, TA and aide, or teacher and aide will circulate the room to ensure students are following directions, to encourage them, or help as needed.</a:t>
            </a:r>
            <a:endParaRPr/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the end of the lesson, students will present what they made to peers.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"/>
          <p:cNvSpPr txBox="1"/>
          <p:nvPr>
            <p:ph idx="12" type="sldNum"/>
          </p:nvPr>
        </p:nvSpPr>
        <p:spPr>
          <a:xfrm>
            <a:off x="6827758" y="6387292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5" name="Google Shape;27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01718" y="5575411"/>
            <a:ext cx="1159198" cy="557088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algn="ctr" dir="5400000" dist="50800">
              <a:srgbClr val="000000"/>
            </a:outerShdw>
          </a:effectLst>
        </p:spPr>
      </p:pic>
      <p:sp>
        <p:nvSpPr>
          <p:cNvPr id="276" name="Google Shape;276;p17"/>
          <p:cNvSpPr txBox="1"/>
          <p:nvPr/>
        </p:nvSpPr>
        <p:spPr>
          <a:xfrm>
            <a:off x="1342925" y="2675425"/>
            <a:ext cx="66768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a great evening, everyone! </a:t>
            </a:r>
            <a:r>
              <a:rPr lang="en-US" sz="3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☺</a:t>
            </a:r>
            <a:endParaRPr sz="3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"/>
          <p:cNvSpPr txBox="1"/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</a:rPr>
              <a:t>#HudsonTogetherWeCan</a:t>
            </a:r>
            <a:endParaRPr/>
          </a:p>
        </p:txBody>
      </p:sp>
      <p:sp>
        <p:nvSpPr>
          <p:cNvPr id="143" name="Google Shape;143;p2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CC3300">
              <a:alpha val="4705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44" name="Google Shape;144;p2"/>
          <p:cNvSpPr txBox="1"/>
          <p:nvPr>
            <p:ph idx="1" type="body"/>
          </p:nvPr>
        </p:nvSpPr>
        <p:spPr>
          <a:xfrm>
            <a:off x="266700" y="1671220"/>
            <a:ext cx="5409823" cy="4782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9080" lvl="0" marL="320040" rtl="0" algn="l">
              <a:spcBef>
                <a:spcPts val="0"/>
              </a:spcBef>
              <a:spcAft>
                <a:spcPts val="0"/>
              </a:spcAft>
              <a:buSzPts val="960"/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SzPts val="1080"/>
              <a:buNone/>
            </a:pPr>
            <a:r>
              <a:t/>
            </a:r>
            <a:endParaRPr sz="1800"/>
          </a:p>
          <a:p>
            <a:pPr indent="-209550" lvl="0" marL="320040" rtl="0" algn="l">
              <a:spcBef>
                <a:spcPts val="700"/>
              </a:spcBef>
              <a:spcAft>
                <a:spcPts val="0"/>
              </a:spcAft>
              <a:buSzPts val="1740"/>
              <a:buNone/>
            </a:pPr>
            <a:r>
              <a:t/>
            </a:r>
            <a:endParaRPr/>
          </a:p>
        </p:txBody>
      </p:sp>
      <p:pic>
        <p:nvPicPr>
          <p:cNvPr id="145" name="Google Shape;14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9251" y="184641"/>
            <a:ext cx="1749340" cy="98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/>
          <p:nvPr/>
        </p:nvSpPr>
        <p:spPr>
          <a:xfrm>
            <a:off x="117348" y="1770460"/>
            <a:ext cx="5160330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20"/>
              <a:buFont typeface="Noto Sans Symbols"/>
              <a:buChar char="❑"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10/2 was National Custodian Appreciation Day!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20"/>
              <a:buFont typeface="Noto Sans Symbols"/>
              <a:buChar char="❑"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District is deeply grateful for all the hard work they put into keeping our facilities clean and comfortable for everyone. </a:t>
            </a:r>
            <a:b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20"/>
              <a:buFont typeface="Noto Sans Symbols"/>
              <a:buChar char="❑"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Their attention to detail in keeping a clean and safe environment is outstanding.</a:t>
            </a:r>
            <a:b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20"/>
              <a:buFont typeface="Noto Sans Symbols"/>
              <a:buChar char="❑"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October is National Principals Month, and the District wants to express our heartfelt gratitude to all our principals who lead our schools. 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20"/>
              <a:buFont typeface="Noto Sans Symbols"/>
              <a:buChar char="❑"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Their vision and leadership move us forward!</a:t>
            </a:r>
            <a:endParaRPr/>
          </a:p>
        </p:txBody>
      </p:sp>
      <p:pic>
        <p:nvPicPr>
          <p:cNvPr descr="Two men sitting next to each other&#10;&#10;Description automatically generated" id="147" name="Google Shape;147;p2"/>
          <p:cNvPicPr preferRelativeResize="0"/>
          <p:nvPr/>
        </p:nvPicPr>
        <p:blipFill rotWithShape="1">
          <a:blip r:embed="rId4">
            <a:alphaModFix/>
          </a:blip>
          <a:srcRect b="14915" l="9774" r="12746" t="26202"/>
          <a:stretch/>
        </p:blipFill>
        <p:spPr>
          <a:xfrm>
            <a:off x="6430617" y="1648989"/>
            <a:ext cx="2446683" cy="2479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hool supplies on a green surface&#10;&#10;Description automatically generated" id="148" name="Google Shape;14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30417" y="4179350"/>
            <a:ext cx="2573703" cy="2573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"/>
          <p:cNvSpPr txBox="1"/>
          <p:nvPr>
            <p:ph idx="1" type="subTitle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000"/>
              <a:t>Students’ Reaction to the Bluehawk Cafe</a:t>
            </a:r>
            <a:endParaRPr/>
          </a:p>
        </p:txBody>
      </p:sp>
      <p:sp>
        <p:nvSpPr>
          <p:cNvPr id="154" name="Google Shape;154;p3"/>
          <p:cNvSpPr txBox="1"/>
          <p:nvPr>
            <p:ph idx="12" type="sldNum"/>
          </p:nvPr>
        </p:nvSpPr>
        <p:spPr>
          <a:xfrm>
            <a:off x="8001000" y="228600"/>
            <a:ext cx="838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55" name="Google Shape;155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" l="0" r="0" t="2"/>
          <a:stretch/>
        </p:blipFill>
        <p:spPr>
          <a:xfrm>
            <a:off x="239787" y="530087"/>
            <a:ext cx="8599413" cy="4836976"/>
          </a:xfrm>
          <a:prstGeom prst="rect">
            <a:avLst/>
          </a:prstGeom>
          <a:noFill/>
          <a:ln cap="flat" cmpd="sng" w="127000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190500" sx="104000" kx="100000" rotWithShape="0" algn="t" dir="5400000" dist="25400" sy="104000" ky="100000">
              <a:srgbClr val="000000">
                <a:alpha val="17647"/>
              </a:srgbClr>
            </a:outerShdw>
          </a:effectLst>
        </p:spPr>
      </p:pic>
      <p:pic>
        <p:nvPicPr>
          <p:cNvPr id="156" name="Google Shape;15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7858" y="5814744"/>
            <a:ext cx="1456141" cy="81868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"/>
          <p:cNvSpPr txBox="1"/>
          <p:nvPr/>
        </p:nvSpPr>
        <p:spPr>
          <a:xfrm>
            <a:off x="0" y="6388948"/>
            <a:ext cx="533400" cy="244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"/>
          <p:cNvSpPr txBox="1"/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US" sz="4000">
                <a:solidFill>
                  <a:schemeClr val="accent1"/>
                </a:solidFill>
              </a:rPr>
              <a:t>Hudson SHS Homecoming </a:t>
            </a:r>
            <a:endParaRPr/>
          </a:p>
        </p:txBody>
      </p:sp>
      <p:sp>
        <p:nvSpPr>
          <p:cNvPr id="163" name="Google Shape;163;p4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CC3300">
              <a:alpha val="4705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64" name="Google Shape;164;p4"/>
          <p:cNvSpPr txBox="1"/>
          <p:nvPr>
            <p:ph idx="1" type="body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20040" lvl="0" marL="320040" rtl="0" algn="l">
              <a:spcBef>
                <a:spcPts val="0"/>
              </a:spcBef>
              <a:spcAft>
                <a:spcPts val="0"/>
              </a:spcAft>
              <a:buSzPts val="1080"/>
              <a:buChar char="◻"/>
            </a:pPr>
            <a:r>
              <a:rPr b="0" i="0" lang="en-US" sz="1800" u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September 27, 2024, the Hudson Senior High School held their Homecoming festivities. First, the senior student-athletes were honored with a recognition ceremony. Then, the Homecoming Court and King and Queen were announced and honored. Shortly after that, the Hudson Bluehawks football team played against Cohoes.  Also during this time, a few student photojournalists captured wonderful memories with their cameras.</a:t>
            </a:r>
            <a:endParaRPr b="0"/>
          </a:p>
          <a:p>
            <a:pPr indent="-320040" lvl="0" marL="320040" rtl="0" algn="l">
              <a:spcBef>
                <a:spcPts val="0"/>
              </a:spcBef>
              <a:spcAft>
                <a:spcPts val="0"/>
              </a:spcAft>
              <a:buSzPts val="1080"/>
              <a:buChar char="◻"/>
            </a:pPr>
            <a:r>
              <a:rPr b="0" i="0" lang="en-US" sz="1800" u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Thanks to the efforts of students, faculty, and staff, this year's Homecoming was a great success!</a:t>
            </a:r>
            <a:endParaRPr b="0"/>
          </a:p>
          <a:p>
            <a:pPr indent="0" lvl="0" marL="0" rtl="0" algn="l">
              <a:spcBef>
                <a:spcPts val="1900"/>
              </a:spcBef>
              <a:spcAft>
                <a:spcPts val="0"/>
              </a:spcAft>
              <a:buSzPts val="1740"/>
              <a:buNone/>
            </a:pPr>
            <a:br>
              <a:rPr lang="en-US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pic>
        <p:nvPicPr>
          <p:cNvPr id="165" name="Google Shape;16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9251" y="184641"/>
            <a:ext cx="1749340" cy="9835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&#10;&#10;Description automatically generated" id="166" name="Google Shape;166;p4"/>
          <p:cNvPicPr preferRelativeResize="0"/>
          <p:nvPr/>
        </p:nvPicPr>
        <p:blipFill rotWithShape="1">
          <a:blip r:embed="rId4">
            <a:alphaModFix/>
          </a:blip>
          <a:srcRect b="18463" l="7309" r="10784" t="4638"/>
          <a:stretch/>
        </p:blipFill>
        <p:spPr>
          <a:xfrm>
            <a:off x="377952" y="3946524"/>
            <a:ext cx="3893024" cy="2741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women standing next to a brick building&#10;&#10;Description automatically generated" id="167" name="Google Shape;167;p4"/>
          <p:cNvPicPr preferRelativeResize="0"/>
          <p:nvPr/>
        </p:nvPicPr>
        <p:blipFill rotWithShape="1">
          <a:blip r:embed="rId5">
            <a:alphaModFix/>
          </a:blip>
          <a:srcRect b="8640" l="8586" r="14565" t="37446"/>
          <a:stretch/>
        </p:blipFill>
        <p:spPr>
          <a:xfrm>
            <a:off x="5078898" y="3682324"/>
            <a:ext cx="3212986" cy="300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"/>
          <p:cNvSpPr txBox="1"/>
          <p:nvPr>
            <p:ph type="title"/>
          </p:nvPr>
        </p:nvSpPr>
        <p:spPr>
          <a:xfrm>
            <a:off x="612648" y="228600"/>
            <a:ext cx="6593222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accent1"/>
                </a:solidFill>
              </a:rPr>
              <a:t>MCSES Students Went to the Capital Region Math Counting Bee </a:t>
            </a:r>
            <a:endParaRPr/>
          </a:p>
        </p:txBody>
      </p:sp>
      <p:sp>
        <p:nvSpPr>
          <p:cNvPr id="173" name="Google Shape;173;p5"/>
          <p:cNvSpPr txBox="1"/>
          <p:nvPr>
            <p:ph idx="12" type="sldNum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CC3300">
              <a:alpha val="4705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74" name="Google Shape;174;p5"/>
          <p:cNvSpPr txBox="1"/>
          <p:nvPr>
            <p:ph idx="1" type="body"/>
          </p:nvPr>
        </p:nvSpPr>
        <p:spPr>
          <a:xfrm>
            <a:off x="533400" y="1739348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20040" lvl="0" marL="320040" rtl="0" algn="l">
              <a:spcBef>
                <a:spcPts val="0"/>
              </a:spcBef>
              <a:spcAft>
                <a:spcPts val="0"/>
              </a:spcAft>
              <a:buSzPts val="1080"/>
              <a:buChar char="◻"/>
            </a:pPr>
            <a:r>
              <a:rPr b="0" i="0" lang="en-US" sz="1800">
                <a:solidFill>
                  <a:schemeClr val="accent1"/>
                </a:solidFill>
              </a:rPr>
              <a:t>Recently, fifth-grade students competed in their classes to be chosen as their class Math Counting Bee winner. These winners went to the Capital Region Counting Bee in Albany, on 10/2. </a:t>
            </a:r>
            <a:r>
              <a:rPr lang="en-US" sz="1800">
                <a:solidFill>
                  <a:schemeClr val="accent1"/>
                </a:solidFill>
              </a:rPr>
              <a:t>The</a:t>
            </a:r>
            <a:r>
              <a:rPr b="0" i="0" lang="en-US" sz="1800">
                <a:solidFill>
                  <a:schemeClr val="accent1"/>
                </a:solidFill>
              </a:rPr>
              <a:t> 5th grade winners were Dominic, Lennox, and Viviana.</a:t>
            </a:r>
            <a:br>
              <a:rPr b="0" i="0" lang="en-US" sz="1800">
                <a:solidFill>
                  <a:schemeClr val="accent1"/>
                </a:solidFill>
              </a:rPr>
            </a:br>
            <a:r>
              <a:rPr b="0" i="0" lang="en-US" sz="1800">
                <a:solidFill>
                  <a:schemeClr val="accent1"/>
                </a:solidFill>
              </a:rPr>
              <a:t>      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080"/>
              <a:buChar char="◻"/>
            </a:pPr>
            <a:r>
              <a:rPr b="0" i="0" lang="en-US" sz="1800">
                <a:solidFill>
                  <a:schemeClr val="accent1"/>
                </a:solidFill>
              </a:rPr>
              <a:t>In addition, all students in grades 3-5 were able to see the world-renowned Human Calculator, Scott Flansburg, perform his mathematical magic on Friday, 9/27! </a:t>
            </a:r>
            <a:endParaRPr sz="3200"/>
          </a:p>
        </p:txBody>
      </p:sp>
      <p:pic>
        <p:nvPicPr>
          <p:cNvPr id="175" name="Google Shape;17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9251" y="184641"/>
            <a:ext cx="1749340" cy="9835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 with a large screen&#10;&#10;Description automatically generated" id="176" name="Google Shape;176;p5"/>
          <p:cNvPicPr preferRelativeResize="0"/>
          <p:nvPr/>
        </p:nvPicPr>
        <p:blipFill rotWithShape="1">
          <a:blip r:embed="rId4">
            <a:alphaModFix/>
          </a:blip>
          <a:srcRect b="17035" l="17064" r="35762" t="36299"/>
          <a:stretch/>
        </p:blipFill>
        <p:spPr>
          <a:xfrm>
            <a:off x="533400" y="4233322"/>
            <a:ext cx="3399183" cy="2521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tanding together&#10;&#10;Description automatically generated" id="177" name="Google Shape;177;p5"/>
          <p:cNvPicPr preferRelativeResize="0"/>
          <p:nvPr/>
        </p:nvPicPr>
        <p:blipFill rotWithShape="1">
          <a:blip r:embed="rId5">
            <a:alphaModFix/>
          </a:blip>
          <a:srcRect b="3284" l="7326" r="7748" t="20483"/>
          <a:stretch/>
        </p:blipFill>
        <p:spPr>
          <a:xfrm>
            <a:off x="4716911" y="4071732"/>
            <a:ext cx="3969889" cy="2683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"/>
          <p:cNvSpPr/>
          <p:nvPr/>
        </p:nvSpPr>
        <p:spPr>
          <a:xfrm rot="899962">
            <a:off x="-1148032" y="-394503"/>
            <a:ext cx="11207039" cy="7507506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6"/>
          <p:cNvSpPr/>
          <p:nvPr/>
        </p:nvSpPr>
        <p:spPr>
          <a:xfrm rot="-4500051">
            <a:off x="3634756" y="-7362289"/>
            <a:ext cx="3984374" cy="12928711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6"/>
          <p:cNvPicPr preferRelativeResize="0"/>
          <p:nvPr/>
        </p:nvPicPr>
        <p:blipFill rotWithShape="1">
          <a:blip r:embed="rId3">
            <a:alphaModFix amt="18000"/>
          </a:blip>
          <a:srcRect b="0" l="0" r="0" t="0"/>
          <a:stretch/>
        </p:blipFill>
        <p:spPr>
          <a:xfrm>
            <a:off x="-416100" y="1383337"/>
            <a:ext cx="9409970" cy="5492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9175" y="4849492"/>
            <a:ext cx="3264694" cy="87868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6"/>
          <p:cNvSpPr/>
          <p:nvPr/>
        </p:nvSpPr>
        <p:spPr>
          <a:xfrm rot="-3839713">
            <a:off x="-1012653" y="4484629"/>
            <a:ext cx="2768072" cy="5296647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6"/>
          <p:cNvSpPr txBox="1"/>
          <p:nvPr/>
        </p:nvSpPr>
        <p:spPr>
          <a:xfrm>
            <a:off x="383100" y="4883100"/>
            <a:ext cx="5973975" cy="8113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Dr. Juliette Pennyman, Superintendent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Dr. Tia L. Pressey, DEI Manager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84801" y="896346"/>
            <a:ext cx="1159199" cy="679620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algn="ctr" dir="5400000" dist="50800">
              <a:srgbClr val="000000"/>
            </a:outerShdw>
          </a:effectLst>
        </p:spPr>
      </p:pic>
      <p:sp>
        <p:nvSpPr>
          <p:cNvPr id="190" name="Google Shape;190;p6"/>
          <p:cNvSpPr txBox="1"/>
          <p:nvPr>
            <p:ph type="title"/>
          </p:nvPr>
        </p:nvSpPr>
        <p:spPr>
          <a:xfrm>
            <a:off x="150130" y="1383338"/>
            <a:ext cx="8843738" cy="3038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The 2024-2025 </a:t>
            </a:r>
            <a:r>
              <a:rPr b="0" i="1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Flying Classroom  </a:t>
            </a:r>
            <a:r>
              <a:rPr b="0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Saturday STEM Pilot Program</a:t>
            </a:r>
            <a:br>
              <a:rPr b="0" i="0" lang="en-US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1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"/>
          <p:cNvSpPr txBox="1"/>
          <p:nvPr/>
        </p:nvSpPr>
        <p:spPr>
          <a:xfrm>
            <a:off x="0" y="857250"/>
            <a:ext cx="9144000" cy="916200"/>
          </a:xfrm>
          <a:prstGeom prst="rect">
            <a:avLst/>
          </a:prstGeom>
          <a:solidFill>
            <a:srgbClr val="031A48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A902"/>
              </a:buClr>
              <a:buSzPts val="2400"/>
              <a:buFont typeface="Open Sans"/>
              <a:buNone/>
            </a:pPr>
            <a:r>
              <a:rPr b="1" i="0" lang="en-US" sz="2400" u="none" cap="none" strike="noStrike">
                <a:solidFill>
                  <a:srgbClr val="EBA902"/>
                </a:solidFill>
                <a:latin typeface="Open Sans"/>
                <a:ea typeface="Open Sans"/>
                <a:cs typeface="Open Sans"/>
                <a:sym typeface="Open Sans"/>
              </a:rPr>
              <a:t>How Do We Get There?</a:t>
            </a:r>
            <a:endParaRPr b="1" i="0" sz="2400" u="none" cap="none" strike="noStrike">
              <a:solidFill>
                <a:srgbClr val="EBA90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A902"/>
              </a:buClr>
              <a:buSzPts val="2400"/>
              <a:buFont typeface="Open Sans"/>
              <a:buNone/>
            </a:pPr>
            <a:r>
              <a:rPr b="1" i="0" lang="en-US" sz="2400" u="none" cap="none" strike="noStrike">
                <a:solidFill>
                  <a:srgbClr val="EBA902"/>
                </a:solidFill>
                <a:latin typeface="Open Sans"/>
                <a:ea typeface="Open Sans"/>
                <a:cs typeface="Open Sans"/>
                <a:sym typeface="Open Sans"/>
              </a:rPr>
              <a:t> The Six Keys for School Improvement</a:t>
            </a:r>
            <a:endParaRPr b="1" i="0" sz="2400" u="none" cap="none" strike="noStrike">
              <a:solidFill>
                <a:srgbClr val="EBA90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96" name="Google Shape;196;p7"/>
          <p:cNvGraphicFramePr/>
          <p:nvPr/>
        </p:nvGraphicFramePr>
        <p:xfrm>
          <a:off x="288101" y="208317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{47AC9969-AADC-462B-8A75-A083F804F6E0}</a:tableStyleId>
              </a:tblPr>
              <a:tblGrid>
                <a:gridCol w="1234900"/>
                <a:gridCol w="3049000"/>
                <a:gridCol w="1225875"/>
                <a:gridCol w="3058025"/>
              </a:tblGrid>
              <a:tr h="1164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A90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031A48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Strengthen the </a:t>
                      </a:r>
                      <a:endParaRPr b="1" sz="1600" u="none" cap="none" strike="noStrike">
                        <a:solidFill>
                          <a:srgbClr val="031A48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031A48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Instructional Core</a:t>
                      </a:r>
                      <a:endParaRPr b="1" sz="1600" u="none" cap="none" strike="noStrike">
                        <a:solidFill>
                          <a:srgbClr val="031A48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sz="2000" u="none" cap="none" strike="noStrike">
                        <a:solidFill>
                          <a:srgbClr val="031A48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031A48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Strengthen Instructional Leadership Capacity</a:t>
                      </a:r>
                      <a:endParaRPr b="1" sz="1600" u="none" cap="none" strike="noStrike">
                        <a:solidFill>
                          <a:srgbClr val="031A48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64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B3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031A48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Improve Data Driven Practices</a:t>
                      </a:r>
                      <a:endParaRPr b="1" sz="1600" u="none" cap="none" strike="noStrike">
                        <a:solidFill>
                          <a:srgbClr val="031A48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sz="2000" u="none" cap="none" strike="noStrike">
                        <a:solidFill>
                          <a:srgbClr val="031A48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A90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031A48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Tiered Approach </a:t>
                      </a:r>
                      <a:endParaRPr b="1" sz="1600" u="none" cap="none" strike="noStrike">
                        <a:solidFill>
                          <a:srgbClr val="031A48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031A48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 School Support &amp; Intervention</a:t>
                      </a:r>
                      <a:endParaRPr b="1" sz="1600" u="none" cap="none" strike="noStrike">
                        <a:solidFill>
                          <a:srgbClr val="031A48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64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031A48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Promote a Positive, Inclusive School Environment for all Stakeholders</a:t>
                      </a:r>
                      <a:endParaRPr b="1" sz="1600" u="none" cap="none" strike="noStrike">
                        <a:solidFill>
                          <a:srgbClr val="031A48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sz="2000" u="none" cap="none" strike="noStrike">
                        <a:solidFill>
                          <a:srgbClr val="031A48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B365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1600" u="none" cap="none" strike="noStrike">
                          <a:solidFill>
                            <a:srgbClr val="031A48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Increase Monitoring &amp; Accountability</a:t>
                      </a:r>
                      <a:endParaRPr b="1" sz="1600" u="none" cap="none" strike="noStrike">
                        <a:solidFill>
                          <a:srgbClr val="031A48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97" name="Google Shape;19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275" y="2220761"/>
            <a:ext cx="916200" cy="9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275" y="3380364"/>
            <a:ext cx="916200" cy="9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2125" y="2220725"/>
            <a:ext cx="916200" cy="9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32125" y="3380361"/>
            <a:ext cx="916200" cy="9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32125" y="4540000"/>
            <a:ext cx="916200" cy="9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2275" y="4540000"/>
            <a:ext cx="916200" cy="9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992401" y="6154142"/>
            <a:ext cx="1159198" cy="557088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algn="ctr" dir="5400000" dist="50800">
              <a:srgbClr val="000000"/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 txBox="1"/>
          <p:nvPr>
            <p:ph idx="12" type="sldNum"/>
          </p:nvPr>
        </p:nvSpPr>
        <p:spPr>
          <a:xfrm>
            <a:off x="6827758" y="5647719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" name="Google Shape;209;p8"/>
          <p:cNvSpPr/>
          <p:nvPr/>
        </p:nvSpPr>
        <p:spPr>
          <a:xfrm>
            <a:off x="319802" y="2072127"/>
            <a:ext cx="8512866" cy="14542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At the Hudson City School District, our mission is to support our diverse student body by providing each student with opportunity and access to a high-quality, rigorous, equitable education in welcoming and affirming inclusive environments where students can develop the 21st-century skills needed to thrive in a global society, college, career, and life.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8"/>
          <p:cNvSpPr txBox="1"/>
          <p:nvPr/>
        </p:nvSpPr>
        <p:spPr>
          <a:xfrm>
            <a:off x="342900" y="1416326"/>
            <a:ext cx="8512865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Diversity Equity and Inclusion Mission Statement</a:t>
            </a:r>
            <a:endParaRPr b="1" i="0" sz="105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2401" y="5497767"/>
            <a:ext cx="1159198" cy="557088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algn="ctr" dir="5400000" dist="50800">
              <a:srgbClr val="000000"/>
            </a:outerShdw>
          </a:effectLst>
        </p:spPr>
      </p:pic>
      <p:sp>
        <p:nvSpPr>
          <p:cNvPr id="212" name="Google Shape;212;p8"/>
          <p:cNvSpPr txBox="1"/>
          <p:nvPr/>
        </p:nvSpPr>
        <p:spPr>
          <a:xfrm>
            <a:off x="319803" y="3815332"/>
            <a:ext cx="8512866" cy="11772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NYSED Office of Attorney General and Commissioner of Education</a:t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Open Sans"/>
              <a:buNone/>
            </a:pPr>
            <a:r>
              <a:rPr b="0" i="0" lang="en-US" sz="1800" u="sng" cap="none" strike="noStrike">
                <a:solidFill>
                  <a:srgbClr val="FFC000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Statement</a:t>
            </a:r>
            <a:endParaRPr b="0" i="0" sz="1800" u="none" cap="none" strike="noStrike">
              <a:solidFill>
                <a:srgbClr val="FFC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/>
          <p:nvPr>
            <p:ph idx="12" type="sldNum"/>
          </p:nvPr>
        </p:nvSpPr>
        <p:spPr>
          <a:xfrm>
            <a:off x="6827758" y="5647719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8" name="Google Shape;21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2393" y="5497774"/>
            <a:ext cx="1159198" cy="557088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rotWithShape="0" algn="ctr" dir="5400000" dist="50800">
              <a:srgbClr val="000000"/>
            </a:outerShdw>
          </a:effectLst>
        </p:spPr>
      </p:pic>
      <p:sp>
        <p:nvSpPr>
          <p:cNvPr id="219" name="Google Shape;219;p9"/>
          <p:cNvSpPr txBox="1"/>
          <p:nvPr/>
        </p:nvSpPr>
        <p:spPr>
          <a:xfrm>
            <a:off x="146190" y="997101"/>
            <a:ext cx="8851500" cy="45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rPr b="1" i="1" lang="en-US" sz="3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What? </a:t>
            </a:r>
            <a:endParaRPr b="1" i="1" sz="30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Arial"/>
              <a:buNone/>
            </a:pPr>
            <a:r>
              <a:t/>
            </a:r>
            <a:endParaRPr b="1" i="1" sz="3000">
              <a:solidFill>
                <a:srgbClr val="0070C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1" i="1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1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are offering The Flying Classroom</a:t>
            </a:r>
            <a:r>
              <a:rPr b="0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STEM Saturday pilot program to our Hudson Junior and Senior High School students!</a:t>
            </a: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342900" lvl="0" marL="3429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There are 180-minute modules in each session engaging students in hands-on learning STEM expeditions. </a:t>
            </a:r>
            <a:endParaRPr/>
          </a:p>
          <a:p>
            <a:pPr indent="-342900" lvl="0" marL="3429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module will align to the Next Generation Science Standards. </a:t>
            </a:r>
            <a:endParaRPr/>
          </a:p>
          <a:p>
            <a:pPr indent="-342900" lvl="0" marL="3429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module culminates in a student-led demonstration presentation of the process and the build out of the module.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013_ppt_template">
  <a:themeElements>
    <a:clrScheme name="Hudson">
      <a:dk1>
        <a:srgbClr val="000000"/>
      </a:dk1>
      <a:lt1>
        <a:srgbClr val="FFFFFF"/>
      </a:lt1>
      <a:dk2>
        <a:srgbClr val="FFFFFF"/>
      </a:dk2>
      <a:lt2>
        <a:srgbClr val="323232"/>
      </a:lt2>
      <a:accent1>
        <a:srgbClr val="003594"/>
      </a:accent1>
      <a:accent2>
        <a:srgbClr val="EBA900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003594"/>
      </a:hlink>
      <a:folHlink>
        <a:srgbClr val="FEE0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2013-08-27T14:26:00Z</dcterms:created>
  <dc:creator>Dan Sherman</dc:creator>
</cp:coreProperties>
</file>